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71" r:id="rId13"/>
    <p:sldId id="284" r:id="rId14"/>
    <p:sldId id="257" r:id="rId15"/>
    <p:sldId id="258" r:id="rId16"/>
    <p:sldId id="259" r:id="rId17"/>
    <p:sldId id="262" r:id="rId18"/>
    <p:sldId id="263" r:id="rId19"/>
    <p:sldId id="264" r:id="rId20"/>
    <p:sldId id="265" r:id="rId21"/>
    <p:sldId id="269" r:id="rId22"/>
    <p:sldId id="283" r:id="rId23"/>
    <p:sldId id="282" r:id="rId24"/>
    <p:sldId id="266" r:id="rId25"/>
    <p:sldId id="267" r:id="rId26"/>
    <p:sldId id="268" r:id="rId27"/>
    <p:sldId id="285" r:id="rId28"/>
    <p:sldId id="286" r:id="rId29"/>
    <p:sldId id="287" r:id="rId30"/>
    <p:sldId id="288" r:id="rId31"/>
    <p:sldId id="289" r:id="rId32"/>
    <p:sldId id="290" r:id="rId33"/>
    <p:sldId id="292" r:id="rId34"/>
    <p:sldId id="293" r:id="rId35"/>
    <p:sldId id="294" r:id="rId36"/>
    <p:sldId id="301" r:id="rId37"/>
    <p:sldId id="295" r:id="rId38"/>
    <p:sldId id="296" r:id="rId39"/>
    <p:sldId id="297" r:id="rId40"/>
    <p:sldId id="298" r:id="rId41"/>
    <p:sldId id="299" r:id="rId42"/>
    <p:sldId id="300" r:id="rId43"/>
    <p:sldId id="303" r:id="rId44"/>
    <p:sldId id="304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96731-90D8-4C4F-8DB4-977B2433C2A7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37F66-E3CC-4695-B61D-B02958DF6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154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65221-C984-43DA-A256-01E53E963EAC}" type="datetimeFigureOut">
              <a:rPr lang="ru-RU" smtClean="0"/>
              <a:t>24.04.2023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F77C-D567-4799-A93D-B417AC38870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65221-C984-43DA-A256-01E53E963EAC}" type="datetimeFigureOut">
              <a:rPr lang="ru-RU" smtClean="0"/>
              <a:t>24.04.2023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F77C-D567-4799-A93D-B417AC38870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65221-C984-43DA-A256-01E53E963EAC}" type="datetimeFigureOut">
              <a:rPr lang="ru-RU" smtClean="0"/>
              <a:t>24.04.2023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F77C-D567-4799-A93D-B417AC38870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65221-C984-43DA-A256-01E53E963EAC}" type="datetimeFigureOut">
              <a:rPr lang="ru-RU" smtClean="0"/>
              <a:t>24.04.2023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F77C-D567-4799-A93D-B417AC38870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65221-C984-43DA-A256-01E53E963EAC}" type="datetimeFigureOut">
              <a:rPr lang="ru-RU" smtClean="0"/>
              <a:t>24.04.2023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F77C-D567-4799-A93D-B417AC38870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65221-C984-43DA-A256-01E53E963EAC}" type="datetimeFigureOut">
              <a:rPr lang="ru-RU" smtClean="0"/>
              <a:t>24.04.2023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F77C-D567-4799-A93D-B417AC38870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65221-C984-43DA-A256-01E53E963EAC}" type="datetimeFigureOut">
              <a:rPr lang="ru-RU" smtClean="0"/>
              <a:t>24.04.2023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F77C-D567-4799-A93D-B417AC38870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65221-C984-43DA-A256-01E53E963EAC}" type="datetimeFigureOut">
              <a:rPr lang="ru-RU" smtClean="0"/>
              <a:t>24.04.2023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F77C-D567-4799-A93D-B417AC38870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65221-C984-43DA-A256-01E53E963EAC}" type="datetimeFigureOut">
              <a:rPr lang="ru-RU" smtClean="0"/>
              <a:t>24.04.2023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F77C-D567-4799-A93D-B417AC38870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65221-C984-43DA-A256-01E53E963EAC}" type="datetimeFigureOut">
              <a:rPr lang="ru-RU" smtClean="0"/>
              <a:t>24.04.2023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F77C-D567-4799-A93D-B417AC38870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65221-C984-43DA-A256-01E53E963EAC}" type="datetimeFigureOut">
              <a:rPr lang="ru-RU" smtClean="0"/>
              <a:t>24.04.2023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F77C-D567-4799-A93D-B417AC38870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65221-C984-43DA-A256-01E53E963EAC}" type="datetimeFigureOut">
              <a:rPr lang="ru-RU" smtClean="0"/>
              <a:t>24.04.2023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6F77C-D567-4799-A93D-B417AC388709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audio" Target="../media/audio2.wav"/><Relationship Id="rId15" Type="http://schemas.openxmlformats.org/officeDocument/2006/relationships/image" Target="../media/image21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Relationship Id="rId1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23.png"/><Relationship Id="rId10" Type="http://schemas.openxmlformats.org/officeDocument/2006/relationships/image" Target="../media/image10.png"/><Relationship Id="rId4" Type="http://schemas.openxmlformats.org/officeDocument/2006/relationships/audio" Target="../media/audio2.wav"/><Relationship Id="rId9" Type="http://schemas.openxmlformats.org/officeDocument/2006/relationships/image" Target="../media/image9.png"/><Relationship Id="rId1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audio" Target="../media/audio2.wav"/><Relationship Id="rId9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audio" Target="../media/audio2.wav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audio" Target="../media/audio2.wav"/><Relationship Id="rId9" Type="http://schemas.openxmlformats.org/officeDocument/2006/relationships/image" Target="../media/image10.png"/><Relationship Id="rId1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7.png"/><Relationship Id="rId10" Type="http://schemas.openxmlformats.org/officeDocument/2006/relationships/image" Target="../media/image10.png"/><Relationship Id="rId4" Type="http://schemas.openxmlformats.org/officeDocument/2006/relationships/audio" Target="../media/audio2.wav"/><Relationship Id="rId9" Type="http://schemas.openxmlformats.org/officeDocument/2006/relationships/image" Target="../media/image9.png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audio" Target="../media/audio2.wav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audio" Target="../media/audio2.wav"/><Relationship Id="rId9" Type="http://schemas.openxmlformats.org/officeDocument/2006/relationships/image" Target="../media/image9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Астрономический бой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27472" y="4581128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/>
              <a:t>Выполнила: </a:t>
            </a:r>
            <a:r>
              <a:rPr lang="ru-RU" dirty="0" err="1" smtClean="0"/>
              <a:t>Аюева</a:t>
            </a:r>
            <a:r>
              <a:rPr lang="ru-RU" dirty="0" smtClean="0"/>
              <a:t> А. С.</a:t>
            </a:r>
          </a:p>
          <a:p>
            <a:pPr algn="r"/>
            <a:r>
              <a:rPr lang="ru-RU" dirty="0" smtClean="0"/>
              <a:t>Учитель физики </a:t>
            </a:r>
          </a:p>
          <a:p>
            <a:pPr algn="r"/>
            <a:r>
              <a:rPr lang="ru-RU" dirty="0" smtClean="0"/>
              <a:t>МКОУ </a:t>
            </a:r>
            <a:r>
              <a:rPr lang="ru-RU" smtClean="0"/>
              <a:t>Тиличикской </a:t>
            </a:r>
            <a:endParaRPr lang="ru-RU" dirty="0" smtClean="0"/>
          </a:p>
          <a:p>
            <a:pPr algn="r"/>
            <a:r>
              <a:rPr lang="ru-RU" dirty="0" smtClean="0"/>
              <a:t>средней школы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15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73238"/>
            <a:ext cx="1165225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Дуга 2"/>
          <p:cNvSpPr/>
          <p:nvPr/>
        </p:nvSpPr>
        <p:spPr>
          <a:xfrm rot="5400000">
            <a:off x="-1481931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Дуга 3"/>
          <p:cNvSpPr/>
          <p:nvPr/>
        </p:nvSpPr>
        <p:spPr>
          <a:xfrm rot="5400000">
            <a:off x="-427831" y="796131"/>
            <a:ext cx="3303587" cy="3384551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Дуга 4"/>
          <p:cNvSpPr/>
          <p:nvPr/>
        </p:nvSpPr>
        <p:spPr>
          <a:xfrm rot="5400000">
            <a:off x="534988" y="769938"/>
            <a:ext cx="3303587" cy="3436937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Дуга 5"/>
          <p:cNvSpPr/>
          <p:nvPr/>
        </p:nvSpPr>
        <p:spPr>
          <a:xfrm rot="5400000">
            <a:off x="1470819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Дуга 6"/>
          <p:cNvSpPr/>
          <p:nvPr/>
        </p:nvSpPr>
        <p:spPr>
          <a:xfrm rot="5400000">
            <a:off x="2478882" y="840581"/>
            <a:ext cx="3303588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Дуга 7"/>
          <p:cNvSpPr/>
          <p:nvPr/>
        </p:nvSpPr>
        <p:spPr>
          <a:xfrm rot="5400000">
            <a:off x="3559175" y="841375"/>
            <a:ext cx="3303588" cy="3436938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Дуга 8"/>
          <p:cNvSpPr/>
          <p:nvPr/>
        </p:nvSpPr>
        <p:spPr>
          <a:xfrm rot="5400000">
            <a:off x="4638675" y="769938"/>
            <a:ext cx="3303587" cy="3436938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Дуга 9"/>
          <p:cNvSpPr/>
          <p:nvPr/>
        </p:nvSpPr>
        <p:spPr>
          <a:xfrm rot="5400000">
            <a:off x="5503069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0" name="Picture 2" descr="C:\Лена\2c38a372335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852738"/>
            <a:ext cx="8636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3528" y="3645024"/>
            <a:ext cx="159075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Меркурий</a:t>
            </a:r>
            <a:endParaRPr lang="ru-RU" sz="2400" b="1" dirty="0">
              <a:latin typeface="+mj-lt"/>
            </a:endParaRPr>
          </a:p>
        </p:txBody>
      </p:sp>
      <p:pic>
        <p:nvPicPr>
          <p:cNvPr id="9229" name="Picture 3" descr="C:\Лена\2c38a3723355.png">
            <a:hlinkClick r:id="" action="ppaction://noaction">
              <a:snd r:embed="rId5" name="laser.wav"/>
            </a:hlinkClick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981075"/>
            <a:ext cx="108426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3" descr="C:\Лена\2c38a3723355.png">
            <a:hlinkClick r:id="" action="ppaction://noaction">
              <a:snd r:embed="rId5" name="laser.wav"/>
            </a:hlinkClick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492375"/>
            <a:ext cx="13843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1" name="Picture 3" descr="C:\Лена\2c38a3723355.png">
            <a:hlinkClick r:id="" action="ppaction://noaction">
              <a:snd r:embed="rId5" name="laser.wav"/>
            </a:hlinkClick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125538"/>
            <a:ext cx="1081088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2" name="Picture 3" descr="C:\Лена\2c38a3723355.png">
            <a:hlinkClick r:id="" action="ppaction://noaction">
              <a:snd r:embed="rId5" name="laser.wav"/>
            </a:hlinkClick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708275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Picture 3" descr="C:\Лена\2c38a3723355.png">
            <a:hlinkClick r:id="" action="ppaction://noaction">
              <a:snd r:embed="rId5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836613"/>
            <a:ext cx="898525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4" name="TextBox 20"/>
          <p:cNvSpPr txBox="1">
            <a:spLocks noChangeArrowheads="1"/>
          </p:cNvSpPr>
          <p:nvPr/>
        </p:nvSpPr>
        <p:spPr bwMode="auto">
          <a:xfrm>
            <a:off x="684213" y="0"/>
            <a:ext cx="773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  <a:latin typeface="Times New Roman" panose="02020603050405020304" pitchFamily="18" charset="0"/>
              </a:rPr>
              <a:t>Разгадайте ребусы и найдите эти планеты на рисунке.</a:t>
            </a:r>
          </a:p>
        </p:txBody>
      </p:sp>
      <p:pic>
        <p:nvPicPr>
          <p:cNvPr id="9235" name="Picture 3" descr="C:\Лена\Лосяш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941888"/>
            <a:ext cx="1296988" cy="17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6" name="Picture 2" descr="C:\Лена\Рисунок1.png">
            <a:hlinkClick r:id="" action="ppaction://noaction">
              <a:snd r:embed="rId5" name="laser.wav"/>
            </a:hlinkClick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981075"/>
            <a:ext cx="2447925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7" name="Picture 3" descr="C:\Лена\Рисунок2.png">
            <a:hlinkClick r:id="" action="ppaction://noaction">
              <a:snd r:embed="rId5" name="laser.wav"/>
            </a:hlinkClick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349500"/>
            <a:ext cx="8636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051720" y="2060848"/>
            <a:ext cx="12458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Венера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15816" y="3717032"/>
            <a:ext cx="109998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Земля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39952" y="2132856"/>
            <a:ext cx="9755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Марс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99992" y="3789040"/>
            <a:ext cx="13145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Юпитер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12160" y="2060848"/>
            <a:ext cx="12121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Сатурн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20272" y="3573016"/>
            <a:ext cx="90871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Уран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884368" y="1700808"/>
            <a:ext cx="121405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Нептун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908175" y="4652963"/>
            <a:ext cx="6048375" cy="2016125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246" name="Picture 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67478">
            <a:off x="2301875" y="4822825"/>
            <a:ext cx="1538288" cy="16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3348038" y="4797425"/>
            <a:ext cx="118586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+mj-lt"/>
              </a:rPr>
              <a:t>Ч=Р</a:t>
            </a:r>
          </a:p>
        </p:txBody>
      </p:sp>
      <p:pic>
        <p:nvPicPr>
          <p:cNvPr id="9248" name="Рисунок 33" descr="post-32967-1204660740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52963"/>
            <a:ext cx="1728788" cy="204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6156325" y="4724400"/>
            <a:ext cx="164465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  <a:latin typeface="+mj-lt"/>
              </a:rPr>
              <a:t>ЦА=Й</a:t>
            </a:r>
          </a:p>
        </p:txBody>
      </p:sp>
    </p:spTree>
    <p:extLst>
      <p:ext uri="{BB962C8B-B14F-4D97-AF65-F5344CB8AC3E}">
        <p14:creationId xmlns:p14="http://schemas.microsoft.com/office/powerpoint/2010/main" val="429204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stuplenij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15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73238"/>
            <a:ext cx="1165225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Дуга 2"/>
          <p:cNvSpPr/>
          <p:nvPr/>
        </p:nvSpPr>
        <p:spPr>
          <a:xfrm rot="5400000">
            <a:off x="-1481931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Дуга 3"/>
          <p:cNvSpPr/>
          <p:nvPr/>
        </p:nvSpPr>
        <p:spPr>
          <a:xfrm rot="5400000">
            <a:off x="-427831" y="796131"/>
            <a:ext cx="3303587" cy="3384551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Дуга 4"/>
          <p:cNvSpPr/>
          <p:nvPr/>
        </p:nvSpPr>
        <p:spPr>
          <a:xfrm rot="5400000">
            <a:off x="534988" y="769938"/>
            <a:ext cx="3303587" cy="3436937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Дуга 5"/>
          <p:cNvSpPr/>
          <p:nvPr/>
        </p:nvSpPr>
        <p:spPr>
          <a:xfrm rot="5400000">
            <a:off x="1470819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Дуга 6"/>
          <p:cNvSpPr/>
          <p:nvPr/>
        </p:nvSpPr>
        <p:spPr>
          <a:xfrm rot="5400000">
            <a:off x="2478882" y="840581"/>
            <a:ext cx="3303588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Дуга 7"/>
          <p:cNvSpPr/>
          <p:nvPr/>
        </p:nvSpPr>
        <p:spPr>
          <a:xfrm rot="5400000">
            <a:off x="3559175" y="841375"/>
            <a:ext cx="3303588" cy="3436938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Дуга 8"/>
          <p:cNvSpPr/>
          <p:nvPr/>
        </p:nvSpPr>
        <p:spPr>
          <a:xfrm rot="5400000">
            <a:off x="4638675" y="769938"/>
            <a:ext cx="3303587" cy="3436938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Дуга 9"/>
          <p:cNvSpPr/>
          <p:nvPr/>
        </p:nvSpPr>
        <p:spPr>
          <a:xfrm rot="5400000">
            <a:off x="5503069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51" name="Picture 2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852738"/>
            <a:ext cx="8636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3528" y="3645024"/>
            <a:ext cx="159075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Меркурий</a:t>
            </a:r>
            <a:endParaRPr lang="ru-RU" sz="2400" b="1" dirty="0">
              <a:latin typeface="+mj-lt"/>
            </a:endParaRPr>
          </a:p>
        </p:txBody>
      </p:sp>
      <p:pic>
        <p:nvPicPr>
          <p:cNvPr id="10253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981075"/>
            <a:ext cx="108426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492375"/>
            <a:ext cx="13843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125538"/>
            <a:ext cx="1081088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6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708275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C:\Лена\2c38a3723355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836613"/>
            <a:ext cx="898525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8" name="TextBox 20"/>
          <p:cNvSpPr txBox="1">
            <a:spLocks noChangeArrowheads="1"/>
          </p:cNvSpPr>
          <p:nvPr/>
        </p:nvSpPr>
        <p:spPr bwMode="auto">
          <a:xfrm>
            <a:off x="684213" y="0"/>
            <a:ext cx="773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  <a:latin typeface="Times New Roman" panose="02020603050405020304" pitchFamily="18" charset="0"/>
              </a:rPr>
              <a:t>Разгадайте ребусы и найдите эти планеты на рисунке.</a:t>
            </a:r>
          </a:p>
        </p:txBody>
      </p:sp>
      <p:pic>
        <p:nvPicPr>
          <p:cNvPr id="10259" name="Picture 3" descr="C:\Лена\Лосяш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941888"/>
            <a:ext cx="1296988" cy="17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0" name="Picture 2" descr="C:\Лена\Рисунок1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981075"/>
            <a:ext cx="2447925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1" name="Picture 3" descr="C:\Лена\Рисунок2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349500"/>
            <a:ext cx="8636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051720" y="2060848"/>
            <a:ext cx="12458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Венера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15816" y="3717032"/>
            <a:ext cx="109998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Земля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39952" y="2132856"/>
            <a:ext cx="9755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Марс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99992" y="3789040"/>
            <a:ext cx="13145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Юпитер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12160" y="2060848"/>
            <a:ext cx="12121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Сатурн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20272" y="3573016"/>
            <a:ext cx="90871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Уран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884368" y="1700808"/>
            <a:ext cx="121405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Нептун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908175" y="4652963"/>
            <a:ext cx="6048375" cy="2016125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70" name="Picture 4" descr="C:\Лена\0000006456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581525"/>
            <a:ext cx="201612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1" name="Прямоугольник 34"/>
          <p:cNvSpPr>
            <a:spLocks noChangeArrowheads="1"/>
          </p:cNvSpPr>
          <p:nvPr/>
        </p:nvSpPr>
        <p:spPr bwMode="auto">
          <a:xfrm>
            <a:off x="4067175" y="3933825"/>
            <a:ext cx="493713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9600" b="1">
                <a:solidFill>
                  <a:srgbClr val="002060"/>
                </a:solidFill>
                <a:latin typeface="Times New Roman" panose="02020603050405020304" pitchFamily="18" charset="0"/>
              </a:rPr>
              <a:t>,</a:t>
            </a:r>
          </a:p>
        </p:txBody>
      </p:sp>
      <p:sp>
        <p:nvSpPr>
          <p:cNvPr id="10272" name="Прямоугольник 35"/>
          <p:cNvSpPr>
            <a:spLocks noChangeArrowheads="1"/>
          </p:cNvSpPr>
          <p:nvPr/>
        </p:nvSpPr>
        <p:spPr bwMode="auto">
          <a:xfrm>
            <a:off x="4427538" y="3933825"/>
            <a:ext cx="4921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9600" b="1">
                <a:solidFill>
                  <a:srgbClr val="002060"/>
                </a:solidFill>
                <a:latin typeface="Times New Roman" panose="02020603050405020304" pitchFamily="18" charset="0"/>
              </a:rPr>
              <a:t>,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051050" y="5949950"/>
            <a:ext cx="1168400" cy="7064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+mj-lt"/>
              </a:rPr>
              <a:t>К=Н</a:t>
            </a:r>
          </a:p>
        </p:txBody>
      </p:sp>
      <p:pic>
        <p:nvPicPr>
          <p:cNvPr id="10274" name="Рисунок 37" descr="2bf1864312e6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797425"/>
            <a:ext cx="114141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5" name="Прямоугольник 38"/>
          <p:cNvSpPr>
            <a:spLocks noChangeArrowheads="1"/>
          </p:cNvSpPr>
          <p:nvPr/>
        </p:nvSpPr>
        <p:spPr bwMode="auto">
          <a:xfrm>
            <a:off x="5364163" y="3933825"/>
            <a:ext cx="4921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9600" b="1">
                <a:solidFill>
                  <a:srgbClr val="C00000"/>
                </a:solidFill>
                <a:latin typeface="Times New Roman" panose="02020603050405020304" pitchFamily="18" charset="0"/>
              </a:rPr>
              <a:t>,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59563" y="5157788"/>
            <a:ext cx="12573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  <a:latin typeface="+mj-lt"/>
              </a:rPr>
              <a:t>Л=Н</a:t>
            </a:r>
          </a:p>
        </p:txBody>
      </p:sp>
    </p:spTree>
    <p:extLst>
      <p:ext uri="{BB962C8B-B14F-4D97-AF65-F5344CB8AC3E}">
        <p14:creationId xmlns:p14="http://schemas.microsoft.com/office/powerpoint/2010/main" val="624703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stuplenij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Анаграмы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398906"/>
              </p:ext>
            </p:extLst>
          </p:nvPr>
        </p:nvGraphicFramePr>
        <p:xfrm>
          <a:off x="755576" y="1196752"/>
          <a:ext cx="5328592" cy="521843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328592"/>
              </a:tblGrid>
              <a:tr h="388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Рамс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8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Динар.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8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Сократ.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8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Урна.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8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Добил.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8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Карета.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8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Тепло.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8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Улан.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8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Низал.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88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Каспер.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093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/>
          <a:lstStyle/>
          <a:p>
            <a:r>
              <a:rPr lang="ru-RU" dirty="0" smtClean="0"/>
              <a:t>Планеты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7649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8605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В греческой мифологии название этой планеты отожествляли с Богом торговли – Гермесом.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</a:t>
            </a:r>
            <a:r>
              <a:rPr lang="ru-RU" sz="4800" dirty="0"/>
              <a:t>У этой планеты имеются полярные шапки, в которых возможно находится в виде льда вода.</a:t>
            </a:r>
            <a:r>
              <a:rPr lang="ru-RU" sz="4800" dirty="0" smtClean="0"/>
              <a:t>?</a:t>
            </a:r>
            <a:r>
              <a:rPr lang="ru-RU" sz="4800" dirty="0"/>
              <a:t> 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4288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У этой планеты средняя плотность меньше плотности воды, поэтому она не утонет в воде, если бы нашлась ванна подходящих размеров.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/>
              <a:t>На этой планете вот уже 300 лет бушует ураган – Большое Красное Пятно, размеры которого больше земного шара.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Эту планету открыл в 1930 году американский астроном Клайд </a:t>
            </a:r>
            <a:r>
              <a:rPr lang="ru-RU" dirty="0" err="1"/>
              <a:t>Томбо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21455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В таблице Менделеева есть химические элементы с аналогичным названием планеты. 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Ребусы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5702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4288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На этой планете практически нет атмосферы, поэтому велики суточные колебания температуры. Температура на дневном полушарии достигает 4000</a:t>
            </a:r>
            <a:r>
              <a:rPr lang="ru-RU" baseline="30000" dirty="0"/>
              <a:t>0</a:t>
            </a:r>
            <a:r>
              <a:rPr lang="ru-RU" dirty="0"/>
              <a:t>С.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357430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/>
              <a:t>Эта планета в отличие от других планет, вращается в направлении, обратном ее движению вокруг Солнца. Причем в 243 раза медленнее Земли.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На этой планете находится самая большая гора Солнечной системы – гора «Олимп», высотой 25 км.</a:t>
            </a:r>
          </a:p>
        </p:txBody>
      </p:sp>
    </p:spTree>
    <p:extLst>
      <p:ext uri="{BB962C8B-B14F-4D97-AF65-F5344CB8AC3E}">
        <p14:creationId xmlns:p14="http://schemas.microsoft.com/office/powerpoint/2010/main" val="4770147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Если бы эта планета была крупнее, то она могла бы стать звездой</a:t>
            </a:r>
          </a:p>
        </p:txBody>
      </p:sp>
    </p:spTree>
    <p:extLst>
      <p:ext uri="{BB962C8B-B14F-4D97-AF65-F5344CB8AC3E}">
        <p14:creationId xmlns:p14="http://schemas.microsoft.com/office/powerpoint/2010/main" val="1711870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428868"/>
            <a:ext cx="8229600" cy="1143000"/>
          </a:xfrm>
        </p:spPr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571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Ехал Волох, рассыпал горох,</a:t>
            </a:r>
            <a:br>
              <a:rPr lang="ru-RU" dirty="0"/>
            </a:br>
            <a:r>
              <a:rPr lang="ru-RU" dirty="0"/>
              <a:t>Стало светать, нечего собирать.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6431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Самый распространенный химический элемент в космическом пространстве.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20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Без него плачемся, а как появиться – от него прячемся.</a:t>
            </a:r>
          </a:p>
        </p:txBody>
      </p:sp>
    </p:spTree>
    <p:extLst>
      <p:ext uri="{BB962C8B-B14F-4D97-AF65-F5344CB8AC3E}">
        <p14:creationId xmlns:p14="http://schemas.microsoft.com/office/powerpoint/2010/main" val="41178920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Из какого ковша не пьют, не едят. А только на него глядят?</a:t>
            </a:r>
          </a:p>
        </p:txBody>
      </p:sp>
    </p:spTree>
    <p:extLst>
      <p:ext uri="{BB962C8B-B14F-4D97-AF65-F5344CB8AC3E}">
        <p14:creationId xmlns:p14="http://schemas.microsoft.com/office/powerpoint/2010/main" val="4420097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689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Поле не меряно, овцы не считаны, пастух рогат</a:t>
            </a:r>
          </a:p>
        </p:txBody>
      </p:sp>
    </p:spTree>
    <p:extLst>
      <p:ext uri="{BB962C8B-B14F-4D97-AF65-F5344CB8AC3E}">
        <p14:creationId xmlns:p14="http://schemas.microsoft.com/office/powerpoint/2010/main" val="1460782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1 3">
            <a:hlinkClick r:id="rId2" action="ppaction://hlinksldjump"/>
          </p:cNvPr>
          <p:cNvSpPr/>
          <p:nvPr/>
        </p:nvSpPr>
        <p:spPr>
          <a:xfrm>
            <a:off x="593725" y="115888"/>
            <a:ext cx="4176713" cy="2978150"/>
          </a:xfrm>
          <a:prstGeom prst="irregularSeal1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Ребусы</a:t>
            </a:r>
          </a:p>
        </p:txBody>
      </p:sp>
      <p:pic>
        <p:nvPicPr>
          <p:cNvPr id="2051" name="Picture 2" descr="C:\Лена\post-154658-1298106481_thum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4373563"/>
            <a:ext cx="43211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Рисунок 6" descr="94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60350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Рисунок 7" descr="94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573463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Рисунок 8" descr="94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572125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Овал 9"/>
          <p:cNvSpPr/>
          <p:nvPr/>
        </p:nvSpPr>
        <p:spPr>
          <a:xfrm>
            <a:off x="468313" y="765175"/>
            <a:ext cx="3024187" cy="184943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580063" y="3573463"/>
            <a:ext cx="3313112" cy="192246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7" name="Picture 2" descr="C:\Лена\Лосяш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888" y="2146300"/>
            <a:ext cx="2520950" cy="334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720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Копье стальное, а хвост огненный распустит, до земли достанет.</a:t>
            </a:r>
          </a:p>
        </p:txBody>
      </p:sp>
    </p:spTree>
    <p:extLst>
      <p:ext uri="{BB962C8B-B14F-4D97-AF65-F5344CB8AC3E}">
        <p14:creationId xmlns:p14="http://schemas.microsoft.com/office/powerpoint/2010/main" val="33698236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Вторник – день Марса, среда – день Меркурия, четверг – день Юпитера. Продолжите: воскресенье – день…, понедельник – день</a:t>
            </a:r>
          </a:p>
        </p:txBody>
      </p:sp>
    </p:spTree>
    <p:extLst>
      <p:ext uri="{BB962C8B-B14F-4D97-AF65-F5344CB8AC3E}">
        <p14:creationId xmlns:p14="http://schemas.microsoft.com/office/powerpoint/2010/main" val="33155853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20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 каком небесном теле идет речь, если оно является прекрасным примером того, как из мухи сделать слона.</a:t>
            </a:r>
          </a:p>
        </p:txBody>
      </p:sp>
    </p:spTree>
    <p:extLst>
      <p:ext uri="{BB962C8B-B14F-4D97-AF65-F5344CB8AC3E}">
        <p14:creationId xmlns:p14="http://schemas.microsoft.com/office/powerpoint/2010/main" val="27084730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132856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dirty="0"/>
              <a:t>Что будет наблюдать космонавт, находящийся на обращенной к Земле поверхности Луны. Если люди на Земле в это время наблюдают лунное затмение?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5683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Космонавтика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4846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1903 году вышла статья «Исследование мировых пространств реактивными приборами». Кто ее автор?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5727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Название корабля, на котором полетел </a:t>
            </a:r>
            <a:r>
              <a:rPr lang="ru-RU" dirty="0" err="1"/>
              <a:t>Ю.А.Гагарин</a:t>
            </a:r>
            <a:r>
              <a:rPr lang="ru-RU" dirty="0"/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030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Точная дата запуска первого спутника Земли.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7794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Сколько минут был в космосе первый космонавт?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1303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Фамилии космонавтов, высадившимися первыми на поверхность Луны.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916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15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73238"/>
            <a:ext cx="1165225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Дуга 2"/>
          <p:cNvSpPr/>
          <p:nvPr/>
        </p:nvSpPr>
        <p:spPr>
          <a:xfrm rot="5400000">
            <a:off x="-1481931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Дуга 3"/>
          <p:cNvSpPr/>
          <p:nvPr/>
        </p:nvSpPr>
        <p:spPr>
          <a:xfrm rot="5400000">
            <a:off x="-427831" y="796131"/>
            <a:ext cx="3303587" cy="3384551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Дуга 4"/>
          <p:cNvSpPr/>
          <p:nvPr/>
        </p:nvSpPr>
        <p:spPr>
          <a:xfrm rot="5400000">
            <a:off x="534988" y="769938"/>
            <a:ext cx="3303587" cy="3436937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Дуга 5"/>
          <p:cNvSpPr/>
          <p:nvPr/>
        </p:nvSpPr>
        <p:spPr>
          <a:xfrm rot="5400000">
            <a:off x="1470819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Дуга 6"/>
          <p:cNvSpPr/>
          <p:nvPr/>
        </p:nvSpPr>
        <p:spPr>
          <a:xfrm rot="5400000">
            <a:off x="2478882" y="840581"/>
            <a:ext cx="3303588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Дуга 7"/>
          <p:cNvSpPr/>
          <p:nvPr/>
        </p:nvSpPr>
        <p:spPr>
          <a:xfrm rot="5400000">
            <a:off x="3559175" y="841375"/>
            <a:ext cx="3303588" cy="3436938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Дуга 8"/>
          <p:cNvSpPr/>
          <p:nvPr/>
        </p:nvSpPr>
        <p:spPr>
          <a:xfrm rot="5400000">
            <a:off x="4638675" y="769938"/>
            <a:ext cx="3303587" cy="3436938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Дуга 9"/>
          <p:cNvSpPr/>
          <p:nvPr/>
        </p:nvSpPr>
        <p:spPr>
          <a:xfrm rot="5400000">
            <a:off x="5503069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83" name="Picture 2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852738"/>
            <a:ext cx="8636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3528" y="3645024"/>
            <a:ext cx="159075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Меркурий</a:t>
            </a:r>
            <a:endParaRPr lang="ru-RU" sz="2400" b="1" dirty="0">
              <a:latin typeface="+mj-lt"/>
            </a:endParaRPr>
          </a:p>
        </p:txBody>
      </p:sp>
      <p:pic>
        <p:nvPicPr>
          <p:cNvPr id="3085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981075"/>
            <a:ext cx="108426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492375"/>
            <a:ext cx="13843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125538"/>
            <a:ext cx="1081088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708275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836613"/>
            <a:ext cx="898525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0" name="TextBox 20"/>
          <p:cNvSpPr txBox="1">
            <a:spLocks noChangeArrowheads="1"/>
          </p:cNvSpPr>
          <p:nvPr/>
        </p:nvSpPr>
        <p:spPr bwMode="auto">
          <a:xfrm>
            <a:off x="684213" y="0"/>
            <a:ext cx="773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  <a:latin typeface="Times New Roman" panose="02020603050405020304" pitchFamily="18" charset="0"/>
              </a:rPr>
              <a:t>Разгадайте ребусы и найдите эти планеты на рисунке.</a:t>
            </a:r>
          </a:p>
        </p:txBody>
      </p:sp>
      <p:pic>
        <p:nvPicPr>
          <p:cNvPr id="3091" name="Picture 3" descr="C:\Лена\Лосяш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941888"/>
            <a:ext cx="1296988" cy="17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2" name="Picture 2" descr="C:\Лена\Рисунок1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981075"/>
            <a:ext cx="2447925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Лена\Рисунок2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349500"/>
            <a:ext cx="8636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051720" y="2060848"/>
            <a:ext cx="12458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Венера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15816" y="3717032"/>
            <a:ext cx="109998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Земля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39952" y="2132856"/>
            <a:ext cx="9755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Марс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99992" y="3789040"/>
            <a:ext cx="13145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Юпитер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12160" y="2060848"/>
            <a:ext cx="12121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Сатурн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20272" y="3573016"/>
            <a:ext cx="90871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Уран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884368" y="1700808"/>
            <a:ext cx="121405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Нептун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908175" y="4652963"/>
            <a:ext cx="6048375" cy="2016125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3203575" y="5516563"/>
            <a:ext cx="3568700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C00000"/>
                </a:solidFill>
                <a:latin typeface="+mj-lt"/>
              </a:rPr>
              <a:t>У  Р  Н  А</a:t>
            </a:r>
          </a:p>
        </p:txBody>
      </p:sp>
      <p:sp>
        <p:nvSpPr>
          <p:cNvPr id="34" name="Овал 33"/>
          <p:cNvSpPr/>
          <p:nvPr/>
        </p:nvSpPr>
        <p:spPr>
          <a:xfrm>
            <a:off x="4932363" y="47244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Овал 34"/>
          <p:cNvSpPr>
            <a:spLocks noChangeAspect="1"/>
          </p:cNvSpPr>
          <p:nvPr/>
        </p:nvSpPr>
        <p:spPr>
          <a:xfrm>
            <a:off x="6011863" y="4868863"/>
            <a:ext cx="755650" cy="755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>
            <a:spLocks noChangeAspect="1"/>
          </p:cNvSpPr>
          <p:nvPr/>
        </p:nvSpPr>
        <p:spPr>
          <a:xfrm>
            <a:off x="3203575" y="5013325"/>
            <a:ext cx="539750" cy="539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Овал 36"/>
          <p:cNvSpPr>
            <a:spLocks noChangeAspect="1"/>
          </p:cNvSpPr>
          <p:nvPr/>
        </p:nvSpPr>
        <p:spPr>
          <a:xfrm>
            <a:off x="4067175" y="4941888"/>
            <a:ext cx="649288" cy="647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310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stuplenij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Космонавт, впервые вышедший в открытый космос 18 марта 1965 года.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2897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Год рождения </a:t>
            </a:r>
            <a:r>
              <a:rPr lang="ru-RU" dirty="0" err="1"/>
              <a:t>Ю.А.Гагарина</a:t>
            </a:r>
            <a:r>
              <a:rPr lang="ru-RU" dirty="0"/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29178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Первым проектом пилотируемой ракеты был в 1881 году проект ракеты с пороховым двигателем известного революционера. Как его фамилия?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4819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Первая женщина- космонавт, побывавшая в космосе 16-19 июня 1963 года.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2325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называлась серия американских космических кораблей, один из которых совершил 21 июля 1969 года посадку на Луну?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481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15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73238"/>
            <a:ext cx="1165225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Дуга 2"/>
          <p:cNvSpPr/>
          <p:nvPr/>
        </p:nvSpPr>
        <p:spPr>
          <a:xfrm rot="5400000">
            <a:off x="-1481931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Дуга 3"/>
          <p:cNvSpPr/>
          <p:nvPr/>
        </p:nvSpPr>
        <p:spPr>
          <a:xfrm rot="5400000">
            <a:off x="-427831" y="796131"/>
            <a:ext cx="3303587" cy="3384551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Дуга 4"/>
          <p:cNvSpPr/>
          <p:nvPr/>
        </p:nvSpPr>
        <p:spPr>
          <a:xfrm rot="5400000">
            <a:off x="534988" y="769938"/>
            <a:ext cx="3303587" cy="3436937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Дуга 5"/>
          <p:cNvSpPr/>
          <p:nvPr/>
        </p:nvSpPr>
        <p:spPr>
          <a:xfrm rot="5400000">
            <a:off x="1470819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Дуга 6"/>
          <p:cNvSpPr/>
          <p:nvPr/>
        </p:nvSpPr>
        <p:spPr>
          <a:xfrm rot="5400000">
            <a:off x="2478882" y="840581"/>
            <a:ext cx="3303588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Дуга 7"/>
          <p:cNvSpPr/>
          <p:nvPr/>
        </p:nvSpPr>
        <p:spPr>
          <a:xfrm rot="5400000">
            <a:off x="3559175" y="841375"/>
            <a:ext cx="3303588" cy="3436938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Дуга 8"/>
          <p:cNvSpPr/>
          <p:nvPr/>
        </p:nvSpPr>
        <p:spPr>
          <a:xfrm rot="5400000">
            <a:off x="4638675" y="769938"/>
            <a:ext cx="3303587" cy="3436938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Дуга 9"/>
          <p:cNvSpPr/>
          <p:nvPr/>
        </p:nvSpPr>
        <p:spPr>
          <a:xfrm rot="5400000">
            <a:off x="5503069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107" name="Picture 2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852738"/>
            <a:ext cx="8636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3528" y="3645024"/>
            <a:ext cx="159075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Меркурий</a:t>
            </a:r>
            <a:endParaRPr lang="ru-RU" sz="2400" b="1" dirty="0">
              <a:latin typeface="+mj-lt"/>
            </a:endParaRPr>
          </a:p>
        </p:txBody>
      </p:sp>
      <p:pic>
        <p:nvPicPr>
          <p:cNvPr id="4109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981075"/>
            <a:ext cx="108426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C:\Лена\2c38a372335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492375"/>
            <a:ext cx="13843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1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125538"/>
            <a:ext cx="1081088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2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708275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3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836613"/>
            <a:ext cx="898525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4" name="TextBox 20"/>
          <p:cNvSpPr txBox="1">
            <a:spLocks noChangeArrowheads="1"/>
          </p:cNvSpPr>
          <p:nvPr/>
        </p:nvSpPr>
        <p:spPr bwMode="auto">
          <a:xfrm>
            <a:off x="684213" y="0"/>
            <a:ext cx="773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  <a:latin typeface="Times New Roman" panose="02020603050405020304" pitchFamily="18" charset="0"/>
              </a:rPr>
              <a:t>Разгадайте ребусы и найдите эти планеты на рисунке.</a:t>
            </a:r>
          </a:p>
        </p:txBody>
      </p:sp>
      <p:pic>
        <p:nvPicPr>
          <p:cNvPr id="4115" name="Picture 3" descr="C:\Лена\Лосяш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941888"/>
            <a:ext cx="1296988" cy="17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6" name="Picture 2" descr="C:\Лена\Рисунок1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981075"/>
            <a:ext cx="2447925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7" name="Picture 3" descr="C:\Лена\Рисунок2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349500"/>
            <a:ext cx="8636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051720" y="2060848"/>
            <a:ext cx="12458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Венера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15816" y="3717032"/>
            <a:ext cx="109998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Земля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39952" y="2132856"/>
            <a:ext cx="9755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Марс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99992" y="3789040"/>
            <a:ext cx="13145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Юпитер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12160" y="2060848"/>
            <a:ext cx="12121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Сатурн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20272" y="3573016"/>
            <a:ext cx="90871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Уран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884368" y="1700808"/>
            <a:ext cx="121405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Нептун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908175" y="4652963"/>
            <a:ext cx="6048375" cy="2016125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126" name="Picture 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157788"/>
            <a:ext cx="252095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7" name="TextBox 32"/>
          <p:cNvSpPr txBox="1">
            <a:spLocks noChangeArrowheads="1"/>
          </p:cNvSpPr>
          <p:nvPr/>
        </p:nvSpPr>
        <p:spPr bwMode="auto">
          <a:xfrm>
            <a:off x="4643438" y="5229225"/>
            <a:ext cx="30702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 b="1">
                <a:latin typeface="Times New Roman" panose="02020603050405020304" pitchFamily="18" charset="0"/>
              </a:rPr>
              <a:t>1  3  2   4</a:t>
            </a:r>
          </a:p>
        </p:txBody>
      </p:sp>
      <p:sp>
        <p:nvSpPr>
          <p:cNvPr id="4128" name="TextBox 33"/>
          <p:cNvSpPr txBox="1">
            <a:spLocks noChangeArrowheads="1"/>
          </p:cNvSpPr>
          <p:nvPr/>
        </p:nvSpPr>
        <p:spPr bwMode="auto">
          <a:xfrm rot="-5400000">
            <a:off x="6497638" y="4959350"/>
            <a:ext cx="88741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9600" b="1">
                <a:solidFill>
                  <a:srgbClr val="C00000"/>
                </a:solidFill>
                <a:latin typeface="Times New Roman" panose="02020603050405020304" pitchFamily="18" charset="0"/>
              </a:rPr>
              <a:t>&lt;</a:t>
            </a:r>
            <a:endParaRPr lang="ru-RU" altLang="ru-RU" sz="9600" b="1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59563" y="4724400"/>
            <a:ext cx="615950" cy="8318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C00000"/>
                </a:solidFill>
                <a:latin typeface="+mj-lt"/>
              </a:rPr>
              <a:t>Л</a:t>
            </a:r>
          </a:p>
        </p:txBody>
      </p:sp>
    </p:spTree>
    <p:extLst>
      <p:ext uri="{BB962C8B-B14F-4D97-AF65-F5344CB8AC3E}">
        <p14:creationId xmlns:p14="http://schemas.microsoft.com/office/powerpoint/2010/main" val="134708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stuplenij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15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73238"/>
            <a:ext cx="1165225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Дуга 2"/>
          <p:cNvSpPr/>
          <p:nvPr/>
        </p:nvSpPr>
        <p:spPr>
          <a:xfrm rot="5400000">
            <a:off x="-1481931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Дуга 3"/>
          <p:cNvSpPr/>
          <p:nvPr/>
        </p:nvSpPr>
        <p:spPr>
          <a:xfrm rot="5400000">
            <a:off x="-427831" y="796131"/>
            <a:ext cx="3303587" cy="3384551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Дуга 4"/>
          <p:cNvSpPr/>
          <p:nvPr/>
        </p:nvSpPr>
        <p:spPr>
          <a:xfrm rot="5400000">
            <a:off x="534988" y="769938"/>
            <a:ext cx="3303587" cy="3436937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Дуга 5"/>
          <p:cNvSpPr/>
          <p:nvPr/>
        </p:nvSpPr>
        <p:spPr>
          <a:xfrm rot="5400000">
            <a:off x="1470819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Дуга 6"/>
          <p:cNvSpPr/>
          <p:nvPr/>
        </p:nvSpPr>
        <p:spPr>
          <a:xfrm rot="5400000">
            <a:off x="2478882" y="840581"/>
            <a:ext cx="3303588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Дуга 7"/>
          <p:cNvSpPr/>
          <p:nvPr/>
        </p:nvSpPr>
        <p:spPr>
          <a:xfrm rot="5400000">
            <a:off x="3559175" y="841375"/>
            <a:ext cx="3303588" cy="3436938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Дуга 8"/>
          <p:cNvSpPr/>
          <p:nvPr/>
        </p:nvSpPr>
        <p:spPr>
          <a:xfrm rot="5400000">
            <a:off x="4638675" y="769938"/>
            <a:ext cx="3303587" cy="3436938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Дуга 9"/>
          <p:cNvSpPr/>
          <p:nvPr/>
        </p:nvSpPr>
        <p:spPr>
          <a:xfrm rot="5400000">
            <a:off x="5503069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131" name="Picture 2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852738"/>
            <a:ext cx="8636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3528" y="3645024"/>
            <a:ext cx="159075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Меркурий</a:t>
            </a:r>
            <a:endParaRPr lang="ru-RU" sz="2400" b="1" dirty="0">
              <a:latin typeface="+mj-lt"/>
            </a:endParaRPr>
          </a:p>
        </p:txBody>
      </p:sp>
      <p:pic>
        <p:nvPicPr>
          <p:cNvPr id="2051" name="Picture 3" descr="C:\Лена\2c38a372335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981075"/>
            <a:ext cx="108426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4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492375"/>
            <a:ext cx="13843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125538"/>
            <a:ext cx="1081088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836613"/>
            <a:ext cx="898525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7" name="TextBox 20"/>
          <p:cNvSpPr txBox="1">
            <a:spLocks noChangeArrowheads="1"/>
          </p:cNvSpPr>
          <p:nvPr/>
        </p:nvSpPr>
        <p:spPr bwMode="auto">
          <a:xfrm>
            <a:off x="684213" y="0"/>
            <a:ext cx="773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  <a:latin typeface="Times New Roman" panose="02020603050405020304" pitchFamily="18" charset="0"/>
              </a:rPr>
              <a:t>Разгадайте ребусы и найдите эти планеты на рисунке.</a:t>
            </a:r>
          </a:p>
        </p:txBody>
      </p:sp>
      <p:pic>
        <p:nvPicPr>
          <p:cNvPr id="5138" name="Picture 3" descr="C:\Лена\Лосяш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941888"/>
            <a:ext cx="1296988" cy="17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9" name="Picture 2" descr="C:\Лена\Рисунок1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981075"/>
            <a:ext cx="2447925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0" name="Picture 3" descr="C:\Лена\Рисунок2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349500"/>
            <a:ext cx="8636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051720" y="2060848"/>
            <a:ext cx="12458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Венера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15816" y="3717032"/>
            <a:ext cx="109998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Земля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39952" y="2132856"/>
            <a:ext cx="9755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Марс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99992" y="3789040"/>
            <a:ext cx="13145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Юпитер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12160" y="2060848"/>
            <a:ext cx="12121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Сатурн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20272" y="3573016"/>
            <a:ext cx="90871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Уран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884368" y="1700808"/>
            <a:ext cx="121405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Нептун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908175" y="4652963"/>
            <a:ext cx="6048375" cy="2016125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843213" y="3789363"/>
            <a:ext cx="1611312" cy="31702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0" b="1" dirty="0">
                <a:solidFill>
                  <a:srgbClr val="C00000"/>
                </a:solidFill>
                <a:latin typeface="+mj-lt"/>
              </a:rPr>
              <a:t>e</a:t>
            </a:r>
            <a:endParaRPr lang="ru-RU" sz="200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19475" y="4941888"/>
            <a:ext cx="493713" cy="7064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err="1">
                <a:solidFill>
                  <a:srgbClr val="002060"/>
                </a:solidFill>
                <a:latin typeface="+mj-lt"/>
              </a:rPr>
              <a:t>н</a:t>
            </a:r>
            <a:endParaRPr lang="ru-RU" sz="40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5151" name="Picture 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86945">
            <a:off x="5418138" y="4640263"/>
            <a:ext cx="1103312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2" name="TextBox 34"/>
          <p:cNvSpPr txBox="1">
            <a:spLocks noChangeArrowheads="1"/>
          </p:cNvSpPr>
          <p:nvPr/>
        </p:nvSpPr>
        <p:spPr bwMode="auto">
          <a:xfrm>
            <a:off x="5076825" y="3573463"/>
            <a:ext cx="5683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0" b="1">
                <a:solidFill>
                  <a:srgbClr val="002060"/>
                </a:solidFill>
                <a:latin typeface="Times New Roman" panose="02020603050405020304" pitchFamily="18" charset="0"/>
              </a:rPr>
              <a:t>,</a:t>
            </a:r>
          </a:p>
        </p:txBody>
      </p:sp>
      <p:pic>
        <p:nvPicPr>
          <p:cNvPr id="5153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708275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588125" y="5661025"/>
            <a:ext cx="124618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  <a:latin typeface="+mj-lt"/>
              </a:rPr>
              <a:t>О=А</a:t>
            </a:r>
          </a:p>
        </p:txBody>
      </p:sp>
    </p:spTree>
    <p:extLst>
      <p:ext uri="{BB962C8B-B14F-4D97-AF65-F5344CB8AC3E}">
        <p14:creationId xmlns:p14="http://schemas.microsoft.com/office/powerpoint/2010/main" val="419751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stuplenij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15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73238"/>
            <a:ext cx="1165225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Дуга 2"/>
          <p:cNvSpPr/>
          <p:nvPr/>
        </p:nvSpPr>
        <p:spPr>
          <a:xfrm rot="5400000">
            <a:off x="-1481931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Дуга 3"/>
          <p:cNvSpPr/>
          <p:nvPr/>
        </p:nvSpPr>
        <p:spPr>
          <a:xfrm rot="5400000">
            <a:off x="-427831" y="796131"/>
            <a:ext cx="3303587" cy="3384551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Дуга 4"/>
          <p:cNvSpPr/>
          <p:nvPr/>
        </p:nvSpPr>
        <p:spPr>
          <a:xfrm rot="5400000">
            <a:off x="534988" y="769938"/>
            <a:ext cx="3303587" cy="3436937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Дуга 5"/>
          <p:cNvSpPr/>
          <p:nvPr/>
        </p:nvSpPr>
        <p:spPr>
          <a:xfrm rot="5400000">
            <a:off x="1470819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Дуга 6"/>
          <p:cNvSpPr/>
          <p:nvPr/>
        </p:nvSpPr>
        <p:spPr>
          <a:xfrm rot="5400000">
            <a:off x="2478882" y="840581"/>
            <a:ext cx="3303588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Дуга 7"/>
          <p:cNvSpPr/>
          <p:nvPr/>
        </p:nvSpPr>
        <p:spPr>
          <a:xfrm rot="5400000">
            <a:off x="3559175" y="841375"/>
            <a:ext cx="3303588" cy="3436938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Дуга 8"/>
          <p:cNvSpPr/>
          <p:nvPr/>
        </p:nvSpPr>
        <p:spPr>
          <a:xfrm rot="5400000">
            <a:off x="4638675" y="769938"/>
            <a:ext cx="3303587" cy="3436938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Дуга 9"/>
          <p:cNvSpPr/>
          <p:nvPr/>
        </p:nvSpPr>
        <p:spPr>
          <a:xfrm rot="5400000">
            <a:off x="5503069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155" name="Picture 2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852738"/>
            <a:ext cx="8636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3528" y="3645024"/>
            <a:ext cx="159075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Меркурий</a:t>
            </a:r>
            <a:endParaRPr lang="ru-RU" sz="2400" b="1" dirty="0">
              <a:latin typeface="+mj-lt"/>
            </a:endParaRPr>
          </a:p>
        </p:txBody>
      </p:sp>
      <p:pic>
        <p:nvPicPr>
          <p:cNvPr id="6157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981075"/>
            <a:ext cx="108426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492375"/>
            <a:ext cx="13843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9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125538"/>
            <a:ext cx="1081088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 descr="C:\Лена\2c38a3723355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708275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1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836613"/>
            <a:ext cx="898525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2" name="TextBox 20"/>
          <p:cNvSpPr txBox="1">
            <a:spLocks noChangeArrowheads="1"/>
          </p:cNvSpPr>
          <p:nvPr/>
        </p:nvSpPr>
        <p:spPr bwMode="auto">
          <a:xfrm>
            <a:off x="684213" y="0"/>
            <a:ext cx="773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  <a:latin typeface="Times New Roman" panose="02020603050405020304" pitchFamily="18" charset="0"/>
              </a:rPr>
              <a:t>Разгадайте ребусы и найдите эти планеты на рисунке.</a:t>
            </a:r>
          </a:p>
        </p:txBody>
      </p:sp>
      <p:pic>
        <p:nvPicPr>
          <p:cNvPr id="6163" name="Picture 3" descr="C:\Лена\Лосяш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941888"/>
            <a:ext cx="1296988" cy="17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4" name="Picture 2" descr="C:\Лена\Рисунок1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981075"/>
            <a:ext cx="2447925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5" name="Picture 3" descr="C:\Лена\Рисунок2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349500"/>
            <a:ext cx="8636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051720" y="2060848"/>
            <a:ext cx="12458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Венера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15816" y="3717032"/>
            <a:ext cx="109998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Земля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39952" y="2132856"/>
            <a:ext cx="9755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Марс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99992" y="3789040"/>
            <a:ext cx="13145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Юпитер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12160" y="2060848"/>
            <a:ext cx="12121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Сатурн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20272" y="3573016"/>
            <a:ext cx="90871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Уран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884368" y="1700808"/>
            <a:ext cx="121405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Нептун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908175" y="4652963"/>
            <a:ext cx="6048375" cy="2016125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6174" name="Picture 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724400"/>
            <a:ext cx="108902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75" name="Прямоугольник 32"/>
          <p:cNvSpPr>
            <a:spLocks noChangeArrowheads="1"/>
          </p:cNvSpPr>
          <p:nvPr/>
        </p:nvSpPr>
        <p:spPr bwMode="auto">
          <a:xfrm>
            <a:off x="2195513" y="4076700"/>
            <a:ext cx="4921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9600" b="1">
                <a:solidFill>
                  <a:srgbClr val="002060"/>
                </a:solidFill>
                <a:latin typeface="Times New Roman" panose="02020603050405020304" pitchFamily="18" charset="0"/>
              </a:rPr>
              <a:t>,</a:t>
            </a:r>
          </a:p>
        </p:txBody>
      </p:sp>
      <p:sp>
        <p:nvSpPr>
          <p:cNvPr id="6176" name="Прямоугольник 33"/>
          <p:cNvSpPr>
            <a:spLocks noChangeArrowheads="1"/>
          </p:cNvSpPr>
          <p:nvPr/>
        </p:nvSpPr>
        <p:spPr bwMode="auto">
          <a:xfrm>
            <a:off x="2627313" y="4076700"/>
            <a:ext cx="4921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9600" b="1">
                <a:solidFill>
                  <a:srgbClr val="002060"/>
                </a:solidFill>
                <a:latin typeface="Times New Roman" panose="02020603050405020304" pitchFamily="18" charset="0"/>
              </a:rPr>
              <a:t>,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211638" y="5876925"/>
            <a:ext cx="10477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+mj-lt"/>
              </a:rPr>
              <a:t>Г=П</a:t>
            </a:r>
          </a:p>
        </p:txBody>
      </p:sp>
      <p:pic>
        <p:nvPicPr>
          <p:cNvPr id="6178" name="Picture 3" descr="C:\Лена\0017-017-Sviter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652963"/>
            <a:ext cx="2292350" cy="197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79" name="Прямоугольник 37"/>
          <p:cNvSpPr>
            <a:spLocks noChangeArrowheads="1"/>
          </p:cNvSpPr>
          <p:nvPr/>
        </p:nvSpPr>
        <p:spPr bwMode="auto">
          <a:xfrm>
            <a:off x="5219700" y="4005263"/>
            <a:ext cx="49212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9600" b="1">
                <a:solidFill>
                  <a:srgbClr val="C00000"/>
                </a:solidFill>
                <a:latin typeface="Times New Roman" panose="02020603050405020304" pitchFamily="18" charset="0"/>
              </a:rPr>
              <a:t>,</a:t>
            </a:r>
          </a:p>
        </p:txBody>
      </p:sp>
      <p:sp>
        <p:nvSpPr>
          <p:cNvPr id="6180" name="Прямоугольник 38"/>
          <p:cNvSpPr>
            <a:spLocks noChangeArrowheads="1"/>
          </p:cNvSpPr>
          <p:nvPr/>
        </p:nvSpPr>
        <p:spPr bwMode="auto">
          <a:xfrm>
            <a:off x="5580063" y="4005263"/>
            <a:ext cx="49212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9600" b="1">
                <a:solidFill>
                  <a:srgbClr val="C00000"/>
                </a:solidFill>
                <a:latin typeface="Times New Roman" panose="02020603050405020304" pitchFamily="18" charset="0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365759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stuplenij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15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73238"/>
            <a:ext cx="1165225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Дуга 2"/>
          <p:cNvSpPr/>
          <p:nvPr/>
        </p:nvSpPr>
        <p:spPr>
          <a:xfrm rot="5400000">
            <a:off x="-1481931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Дуга 3"/>
          <p:cNvSpPr/>
          <p:nvPr/>
        </p:nvSpPr>
        <p:spPr>
          <a:xfrm rot="5400000">
            <a:off x="-427831" y="796131"/>
            <a:ext cx="3303587" cy="3384551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Дуга 4"/>
          <p:cNvSpPr/>
          <p:nvPr/>
        </p:nvSpPr>
        <p:spPr>
          <a:xfrm rot="5400000">
            <a:off x="534988" y="769938"/>
            <a:ext cx="3303587" cy="3436937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Дуга 5"/>
          <p:cNvSpPr/>
          <p:nvPr/>
        </p:nvSpPr>
        <p:spPr>
          <a:xfrm rot="5400000">
            <a:off x="1470819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Дуга 6"/>
          <p:cNvSpPr/>
          <p:nvPr/>
        </p:nvSpPr>
        <p:spPr>
          <a:xfrm rot="5400000">
            <a:off x="2478882" y="840581"/>
            <a:ext cx="3303588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Дуга 7"/>
          <p:cNvSpPr/>
          <p:nvPr/>
        </p:nvSpPr>
        <p:spPr>
          <a:xfrm rot="5400000">
            <a:off x="3559175" y="841375"/>
            <a:ext cx="3303588" cy="3436938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Дуга 8"/>
          <p:cNvSpPr/>
          <p:nvPr/>
        </p:nvSpPr>
        <p:spPr>
          <a:xfrm rot="5400000">
            <a:off x="4638675" y="769938"/>
            <a:ext cx="3303587" cy="3436938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Дуга 9"/>
          <p:cNvSpPr/>
          <p:nvPr/>
        </p:nvSpPr>
        <p:spPr>
          <a:xfrm rot="5400000">
            <a:off x="5503069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179" name="Picture 2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852738"/>
            <a:ext cx="8636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3528" y="3645024"/>
            <a:ext cx="159075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Меркурий</a:t>
            </a:r>
            <a:endParaRPr lang="ru-RU" sz="2400" b="1" dirty="0">
              <a:latin typeface="+mj-lt"/>
            </a:endParaRPr>
          </a:p>
        </p:txBody>
      </p:sp>
      <p:pic>
        <p:nvPicPr>
          <p:cNvPr id="7181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981075"/>
            <a:ext cx="108426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2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492375"/>
            <a:ext cx="13843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3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125538"/>
            <a:ext cx="1081088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4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708275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5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836613"/>
            <a:ext cx="898525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6" name="TextBox 20"/>
          <p:cNvSpPr txBox="1">
            <a:spLocks noChangeArrowheads="1"/>
          </p:cNvSpPr>
          <p:nvPr/>
        </p:nvSpPr>
        <p:spPr bwMode="auto">
          <a:xfrm>
            <a:off x="684213" y="0"/>
            <a:ext cx="773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  <a:latin typeface="Times New Roman" panose="02020603050405020304" pitchFamily="18" charset="0"/>
              </a:rPr>
              <a:t>Разгадайте ребусы и найдите эти планеты на рисунке.</a:t>
            </a:r>
          </a:p>
        </p:txBody>
      </p:sp>
      <p:pic>
        <p:nvPicPr>
          <p:cNvPr id="7187" name="Picture 3" descr="C:\Лена\Лосяш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941888"/>
            <a:ext cx="1296988" cy="17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Лена\Рисунок1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981075"/>
            <a:ext cx="2447925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9" name="Picture 3" descr="C:\Лена\Рисунок2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349500"/>
            <a:ext cx="8636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051720" y="2060848"/>
            <a:ext cx="12458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Венера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15816" y="3717032"/>
            <a:ext cx="109998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Земля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39952" y="2132856"/>
            <a:ext cx="9755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Марс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99992" y="3789040"/>
            <a:ext cx="13145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Юпитер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12160" y="2060848"/>
            <a:ext cx="12121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Сатурн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20272" y="3573016"/>
            <a:ext cx="90871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Уран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884368" y="1700808"/>
            <a:ext cx="121405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Нептун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908175" y="4652963"/>
            <a:ext cx="6048375" cy="2016125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2555875" y="4508500"/>
            <a:ext cx="4897438" cy="2124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C00000"/>
                </a:solidFill>
                <a:latin typeface="+mj-lt"/>
              </a:rPr>
              <a:t>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C00000"/>
                </a:solidFill>
                <a:latin typeface="+mj-lt"/>
              </a:rPr>
              <a:t>С Т Р У Н А</a:t>
            </a:r>
          </a:p>
        </p:txBody>
      </p:sp>
      <p:sp>
        <p:nvSpPr>
          <p:cNvPr id="7199" name="TextBox 39"/>
          <p:cNvSpPr txBox="1">
            <a:spLocks noChangeArrowheads="1"/>
          </p:cNvSpPr>
          <p:nvPr/>
        </p:nvSpPr>
        <p:spPr bwMode="auto">
          <a:xfrm>
            <a:off x="2627313" y="4652963"/>
            <a:ext cx="5699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 b="1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7200" name="TextBox 40"/>
          <p:cNvSpPr txBox="1">
            <a:spLocks noChangeArrowheads="1"/>
          </p:cNvSpPr>
          <p:nvPr/>
        </p:nvSpPr>
        <p:spPr bwMode="auto">
          <a:xfrm>
            <a:off x="6588125" y="4652963"/>
            <a:ext cx="5699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 b="1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7201" name="TextBox 41"/>
          <p:cNvSpPr txBox="1">
            <a:spLocks noChangeArrowheads="1"/>
          </p:cNvSpPr>
          <p:nvPr/>
        </p:nvSpPr>
        <p:spPr bwMode="auto">
          <a:xfrm>
            <a:off x="3419475" y="4652963"/>
            <a:ext cx="5699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 b="1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7202" name="TextBox 42"/>
          <p:cNvSpPr txBox="1">
            <a:spLocks noChangeArrowheads="1"/>
          </p:cNvSpPr>
          <p:nvPr/>
        </p:nvSpPr>
        <p:spPr bwMode="auto">
          <a:xfrm>
            <a:off x="5003800" y="4652963"/>
            <a:ext cx="5699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 b="1"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7203" name="TextBox 43"/>
          <p:cNvSpPr txBox="1">
            <a:spLocks noChangeArrowheads="1"/>
          </p:cNvSpPr>
          <p:nvPr/>
        </p:nvSpPr>
        <p:spPr bwMode="auto">
          <a:xfrm>
            <a:off x="4211638" y="4652963"/>
            <a:ext cx="5699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 b="1"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7204" name="TextBox 44"/>
          <p:cNvSpPr txBox="1">
            <a:spLocks noChangeArrowheads="1"/>
          </p:cNvSpPr>
          <p:nvPr/>
        </p:nvSpPr>
        <p:spPr bwMode="auto">
          <a:xfrm>
            <a:off x="5795963" y="4652963"/>
            <a:ext cx="5699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6000" b="1">
                <a:latin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7167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stuplenij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15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73238"/>
            <a:ext cx="1165225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Дуга 2"/>
          <p:cNvSpPr/>
          <p:nvPr/>
        </p:nvSpPr>
        <p:spPr>
          <a:xfrm rot="5400000">
            <a:off x="-1481931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Дуга 3"/>
          <p:cNvSpPr/>
          <p:nvPr/>
        </p:nvSpPr>
        <p:spPr>
          <a:xfrm rot="5400000">
            <a:off x="-427831" y="796131"/>
            <a:ext cx="3303587" cy="3384551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Дуга 4"/>
          <p:cNvSpPr/>
          <p:nvPr/>
        </p:nvSpPr>
        <p:spPr>
          <a:xfrm rot="5400000">
            <a:off x="534988" y="769938"/>
            <a:ext cx="3303587" cy="3436937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Дуга 5"/>
          <p:cNvSpPr/>
          <p:nvPr/>
        </p:nvSpPr>
        <p:spPr>
          <a:xfrm rot="5400000">
            <a:off x="1470819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Дуга 6"/>
          <p:cNvSpPr/>
          <p:nvPr/>
        </p:nvSpPr>
        <p:spPr>
          <a:xfrm rot="5400000">
            <a:off x="2478882" y="840581"/>
            <a:ext cx="3303588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Дуга 7"/>
          <p:cNvSpPr/>
          <p:nvPr/>
        </p:nvSpPr>
        <p:spPr>
          <a:xfrm rot="5400000">
            <a:off x="3559175" y="841375"/>
            <a:ext cx="3303588" cy="3436938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Дуга 8"/>
          <p:cNvSpPr/>
          <p:nvPr/>
        </p:nvSpPr>
        <p:spPr>
          <a:xfrm rot="5400000">
            <a:off x="4638675" y="769938"/>
            <a:ext cx="3303587" cy="3436938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Дуга 9"/>
          <p:cNvSpPr/>
          <p:nvPr/>
        </p:nvSpPr>
        <p:spPr>
          <a:xfrm rot="5400000">
            <a:off x="5503069" y="769144"/>
            <a:ext cx="3303587" cy="3438525"/>
          </a:xfrm>
          <a:prstGeom prst="arc">
            <a:avLst>
              <a:gd name="adj1" fmla="val 11708239"/>
              <a:gd name="adj2" fmla="val 20522376"/>
            </a:avLst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203" name="Picture 2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852738"/>
            <a:ext cx="8636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3528" y="3645024"/>
            <a:ext cx="159075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Меркурий</a:t>
            </a:r>
            <a:endParaRPr lang="ru-RU" sz="2400" b="1" dirty="0">
              <a:latin typeface="+mj-lt"/>
            </a:endParaRPr>
          </a:p>
        </p:txBody>
      </p:sp>
      <p:pic>
        <p:nvPicPr>
          <p:cNvPr id="8205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981075"/>
            <a:ext cx="108426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6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492375"/>
            <a:ext cx="13843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 descr="C:\Лена\2c38a3723355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125538"/>
            <a:ext cx="1008063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8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708275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9" name="Picture 3" descr="C:\Лена\2c38a3723355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836613"/>
            <a:ext cx="898525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0" name="TextBox 20"/>
          <p:cNvSpPr txBox="1">
            <a:spLocks noChangeArrowheads="1"/>
          </p:cNvSpPr>
          <p:nvPr/>
        </p:nvSpPr>
        <p:spPr bwMode="auto">
          <a:xfrm>
            <a:off x="684213" y="0"/>
            <a:ext cx="7734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  <a:latin typeface="Times New Roman" panose="02020603050405020304" pitchFamily="18" charset="0"/>
              </a:rPr>
              <a:t>Разгадайте ребусы и найдите эти планеты на рисунке.</a:t>
            </a:r>
          </a:p>
        </p:txBody>
      </p:sp>
      <p:pic>
        <p:nvPicPr>
          <p:cNvPr id="8211" name="Picture 3" descr="C:\Лена\Лосяш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941888"/>
            <a:ext cx="1296988" cy="17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2" name="Picture 2" descr="C:\Лена\Рисунок1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981075"/>
            <a:ext cx="2447925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3" name="Picture 3" descr="C:\Лена\Рисунок2.png">
            <a:hlinkClick r:id="" action="ppaction://noaction">
              <a:snd r:embed="rId4" name="laser.wav"/>
            </a:hlinkClick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349500"/>
            <a:ext cx="8636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051720" y="2060848"/>
            <a:ext cx="124585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Венера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15816" y="3717032"/>
            <a:ext cx="109998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Земля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39952" y="2132856"/>
            <a:ext cx="9755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Марс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99992" y="3789040"/>
            <a:ext cx="13145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Юпитер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12160" y="2060848"/>
            <a:ext cx="12121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Сатурн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20272" y="3573016"/>
            <a:ext cx="90871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Уран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884368" y="1700808"/>
            <a:ext cx="121405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Нептун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908175" y="4652963"/>
            <a:ext cx="6048375" cy="2016125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222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4797425"/>
            <a:ext cx="258762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23" name="Прямоугольник 32"/>
          <p:cNvSpPr>
            <a:spLocks noChangeArrowheads="1"/>
          </p:cNvSpPr>
          <p:nvPr/>
        </p:nvSpPr>
        <p:spPr bwMode="auto">
          <a:xfrm>
            <a:off x="5364163" y="3933825"/>
            <a:ext cx="50323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9600" b="1">
                <a:solidFill>
                  <a:srgbClr val="C00000"/>
                </a:solidFill>
                <a:latin typeface="Times New Roman" panose="02020603050405020304" pitchFamily="18" charset="0"/>
              </a:rPr>
              <a:t>,</a:t>
            </a:r>
          </a:p>
        </p:txBody>
      </p:sp>
      <p:sp>
        <p:nvSpPr>
          <p:cNvPr id="8224" name="Прямоугольник 33"/>
          <p:cNvSpPr>
            <a:spLocks noChangeArrowheads="1"/>
          </p:cNvSpPr>
          <p:nvPr/>
        </p:nvSpPr>
        <p:spPr bwMode="auto">
          <a:xfrm>
            <a:off x="5795963" y="3933825"/>
            <a:ext cx="4921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9600" b="1">
                <a:solidFill>
                  <a:srgbClr val="C00000"/>
                </a:solidFill>
                <a:latin typeface="Times New Roman" panose="02020603050405020304" pitchFamily="18" charset="0"/>
              </a:rPr>
              <a:t>,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443663" y="5084763"/>
            <a:ext cx="1074737" cy="1570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solidFill>
                  <a:srgbClr val="C00000"/>
                </a:solidFill>
                <a:latin typeface="+mj-lt"/>
              </a:rPr>
              <a:t>С</a:t>
            </a:r>
          </a:p>
        </p:txBody>
      </p:sp>
    </p:spTree>
    <p:extLst>
      <p:ext uri="{BB962C8B-B14F-4D97-AF65-F5344CB8AC3E}">
        <p14:creationId xmlns:p14="http://schemas.microsoft.com/office/powerpoint/2010/main" val="21529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stuplenij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95</TotalTime>
  <Words>627</Words>
  <Application>Microsoft Office PowerPoint</Application>
  <PresentationFormat>Экран (4:3)</PresentationFormat>
  <Paragraphs>153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Астрономический бой</vt:lpstr>
      <vt:lpstr>Ребусы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Анаграмы </vt:lpstr>
      <vt:lpstr>Планеты</vt:lpstr>
      <vt:lpstr>В греческой мифологии название этой планеты отожествляли с Богом торговли – Гермесом.</vt:lpstr>
      <vt:lpstr>Презентация PowerPoint</vt:lpstr>
      <vt:lpstr>У этой планеты средняя плотность меньше плотности воды, поэтому она не утонет в воде, если бы нашлась ванна подходящих размеров.</vt:lpstr>
      <vt:lpstr>Презентация PowerPoint</vt:lpstr>
      <vt:lpstr>Эту планету открыл в 1930 году американский астроном Клайд Томбо.</vt:lpstr>
      <vt:lpstr>В таблице Менделеева есть химические элементы с аналогичным названием планеты. </vt:lpstr>
      <vt:lpstr>На этой планете практически нет атмосферы, поэтому велики суточные колебания температуры. Температура на дневном полушарии достигает 40000С.</vt:lpstr>
      <vt:lpstr>Эта планета в отличие от других планет, вращается в направлении, обратном ее движению вокруг Солнца. Причем в 243 раза медленнее Земли.</vt:lpstr>
      <vt:lpstr>На этой планете находится самая большая гора Солнечной системы – гора «Олимп», высотой 25 км.</vt:lpstr>
      <vt:lpstr>Если бы эта планета была крупнее, то она могла бы стать звездой</vt:lpstr>
      <vt:lpstr>Загадки</vt:lpstr>
      <vt:lpstr>Ехал Волох, рассыпал горох, Стало светать, нечего собирать.</vt:lpstr>
      <vt:lpstr> Самый распространенный химический элемент в космическом пространстве.</vt:lpstr>
      <vt:lpstr>Без него плачемся, а как появиться – от него прячемся.</vt:lpstr>
      <vt:lpstr>Из какого ковша не пьют, не едят. А только на него глядят?</vt:lpstr>
      <vt:lpstr>Поле не меряно, овцы не считаны, пастух рогат</vt:lpstr>
      <vt:lpstr>Копье стальное, а хвост огненный распустит, до земли достанет.</vt:lpstr>
      <vt:lpstr>Вторник – день Марса, среда – день Меркурия, четверг – день Юпитера. Продолжите: воскресенье – день…, понедельник – день</vt:lpstr>
      <vt:lpstr>О каком небесном теле идет речь, если оно является прекрасным примером того, как из мухи сделать слона.</vt:lpstr>
      <vt:lpstr>Что будет наблюдать космонавт, находящийся на обращенной к Земле поверхности Луны. Если люди на Земле в это время наблюдают лунное затмение? </vt:lpstr>
      <vt:lpstr>Космонавтика</vt:lpstr>
      <vt:lpstr>В 1903 году вышла статья «Исследование мировых пространств реактивными приборами». Кто ее автор?</vt:lpstr>
      <vt:lpstr>Название корабля, на котором полетел Ю.А.Гагарин.</vt:lpstr>
      <vt:lpstr>Точная дата запуска первого спутника Земли.</vt:lpstr>
      <vt:lpstr>Сколько минут был в космосе первый космонавт?</vt:lpstr>
      <vt:lpstr>Фамилии космонавтов, высадившимися первыми на поверхность Луны.</vt:lpstr>
      <vt:lpstr>Космонавт, впервые вышедший в открытый космос 18 марта 1965 года.</vt:lpstr>
      <vt:lpstr>Год рождения Ю.А.Гагарина.</vt:lpstr>
      <vt:lpstr>Первым проектом пилотируемой ракеты был в 1881 году проект ракеты с пороховым двигателем известного революционера. Как его фамилия?</vt:lpstr>
      <vt:lpstr>Первая женщина- космонавт, побывавшая в космосе 16-19 июня 1963 года.</vt:lpstr>
      <vt:lpstr>Как называлась серия американских космических кораблей, один из которых совершил 21 июля 1969 года посадку на Луну?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Астрономический бой</dc:title>
  <dc:creator>Asus</dc:creator>
  <cp:lastModifiedBy>Анатолий</cp:lastModifiedBy>
  <cp:revision>9</cp:revision>
  <dcterms:created xsi:type="dcterms:W3CDTF">2023-03-14T17:29:42Z</dcterms:created>
  <dcterms:modified xsi:type="dcterms:W3CDTF">2023-04-24T01:57:41Z</dcterms:modified>
</cp:coreProperties>
</file>