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383" r:id="rId4"/>
    <p:sldId id="385" r:id="rId5"/>
    <p:sldId id="268" r:id="rId6"/>
    <p:sldId id="264" r:id="rId7"/>
    <p:sldId id="266" r:id="rId8"/>
    <p:sldId id="267" r:id="rId9"/>
    <p:sldId id="265" r:id="rId10"/>
    <p:sldId id="273" r:id="rId11"/>
    <p:sldId id="269" r:id="rId12"/>
    <p:sldId id="270" r:id="rId13"/>
    <p:sldId id="271" r:id="rId14"/>
    <p:sldId id="274" r:id="rId15"/>
    <p:sldId id="272" r:id="rId16"/>
    <p:sldId id="275" r:id="rId17"/>
    <p:sldId id="277" r:id="rId18"/>
    <p:sldId id="278" r:id="rId19"/>
    <p:sldId id="279" r:id="rId20"/>
    <p:sldId id="282" r:id="rId21"/>
    <p:sldId id="281" r:id="rId22"/>
    <p:sldId id="290" r:id="rId23"/>
    <p:sldId id="283" r:id="rId24"/>
    <p:sldId id="284" r:id="rId25"/>
    <p:sldId id="285" r:id="rId26"/>
    <p:sldId id="286" r:id="rId27"/>
    <p:sldId id="289" r:id="rId28"/>
    <p:sldId id="288" r:id="rId29"/>
    <p:sldId id="291" r:id="rId30"/>
    <p:sldId id="292" r:id="rId31"/>
    <p:sldId id="293" r:id="rId32"/>
    <p:sldId id="294" r:id="rId33"/>
    <p:sldId id="297" r:id="rId34"/>
    <p:sldId id="296" r:id="rId35"/>
    <p:sldId id="298" r:id="rId36"/>
    <p:sldId id="299" r:id="rId37"/>
    <p:sldId id="300" r:id="rId38"/>
    <p:sldId id="301" r:id="rId39"/>
    <p:sldId id="304" r:id="rId40"/>
    <p:sldId id="302" r:id="rId41"/>
    <p:sldId id="303" r:id="rId42"/>
    <p:sldId id="305" r:id="rId43"/>
    <p:sldId id="319" r:id="rId44"/>
    <p:sldId id="306" r:id="rId45"/>
    <p:sldId id="307" r:id="rId46"/>
    <p:sldId id="308" r:id="rId47"/>
    <p:sldId id="312" r:id="rId48"/>
    <p:sldId id="311" r:id="rId49"/>
    <p:sldId id="320" r:id="rId50"/>
    <p:sldId id="313" r:id="rId51"/>
    <p:sldId id="314" r:id="rId52"/>
    <p:sldId id="315" r:id="rId53"/>
    <p:sldId id="321" r:id="rId54"/>
    <p:sldId id="317" r:id="rId55"/>
    <p:sldId id="322" r:id="rId56"/>
    <p:sldId id="384" r:id="rId57"/>
    <p:sldId id="323" r:id="rId58"/>
    <p:sldId id="324" r:id="rId59"/>
    <p:sldId id="325" r:id="rId60"/>
    <p:sldId id="326" r:id="rId61"/>
    <p:sldId id="327" r:id="rId62"/>
    <p:sldId id="328" r:id="rId63"/>
    <p:sldId id="329" r:id="rId64"/>
    <p:sldId id="330" r:id="rId65"/>
    <p:sldId id="331" r:id="rId66"/>
    <p:sldId id="373" r:id="rId67"/>
    <p:sldId id="333" r:id="rId68"/>
    <p:sldId id="334" r:id="rId69"/>
    <p:sldId id="335" r:id="rId70"/>
    <p:sldId id="336" r:id="rId71"/>
    <p:sldId id="337" r:id="rId72"/>
    <p:sldId id="374" r:id="rId73"/>
    <p:sldId id="339" r:id="rId74"/>
    <p:sldId id="340" r:id="rId75"/>
    <p:sldId id="382" r:id="rId76"/>
    <p:sldId id="341" r:id="rId77"/>
    <p:sldId id="342" r:id="rId78"/>
    <p:sldId id="343" r:id="rId79"/>
    <p:sldId id="344" r:id="rId80"/>
    <p:sldId id="375" r:id="rId81"/>
    <p:sldId id="346" r:id="rId82"/>
    <p:sldId id="347" r:id="rId83"/>
    <p:sldId id="348" r:id="rId84"/>
    <p:sldId id="349" r:id="rId85"/>
    <p:sldId id="350" r:id="rId86"/>
    <p:sldId id="376" r:id="rId87"/>
    <p:sldId id="352" r:id="rId88"/>
    <p:sldId id="353" r:id="rId89"/>
    <p:sldId id="377" r:id="rId90"/>
    <p:sldId id="355" r:id="rId91"/>
    <p:sldId id="354" r:id="rId92"/>
    <p:sldId id="378" r:id="rId93"/>
    <p:sldId id="359" r:id="rId94"/>
    <p:sldId id="361" r:id="rId95"/>
    <p:sldId id="362" r:id="rId96"/>
    <p:sldId id="363" r:id="rId97"/>
    <p:sldId id="364" r:id="rId98"/>
    <p:sldId id="379" r:id="rId99"/>
    <p:sldId id="366" r:id="rId100"/>
    <p:sldId id="367" r:id="rId101"/>
    <p:sldId id="368" r:id="rId102"/>
    <p:sldId id="369" r:id="rId103"/>
    <p:sldId id="370" r:id="rId104"/>
    <p:sldId id="380" r:id="rId105"/>
    <p:sldId id="372" r:id="rId106"/>
    <p:sldId id="381" r:id="rId107"/>
    <p:sldId id="256" r:id="rId108"/>
    <p:sldId id="318" r:id="rId10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36" autoAdjust="0"/>
    <p:restoredTop sz="94660"/>
  </p:normalViewPr>
  <p:slideViewPr>
    <p:cSldViewPr>
      <p:cViewPr varScale="1">
        <p:scale>
          <a:sx n="68" d="100"/>
          <a:sy n="68" d="100"/>
        </p:scale>
        <p:origin x="122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6B84A-DBB7-47D5-9CC0-1A626111CFEB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D6629-188B-4DAB-9DFD-1241CA2DE8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61181-51A2-4207-B739-FDC77954B22A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8E4B2-726C-4BE6-A6CF-65E152DEF9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F1D08-5743-4165-A7AC-F1706C2958A8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B8896-E0B4-4E4F-ADA5-6B78F5021B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D9F61-EF3C-420A-8DFC-FFA308E7E6C3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B7B8C-6657-4E28-8233-9744B2D4B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D0EF8-5FBB-4C23-A5A6-F67110E4654C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E6395-35FC-47C7-9C4C-30360AB9B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1772C-EC48-418F-B1C6-BD4EFF762A2D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558D1-93BC-482D-8D87-36382FB08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0C40D-28E7-4E3D-AFFE-FAE1B08F24F9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AC1EF-2DD2-4443-8CF2-F119BB078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BEA40-45B0-4990-BE44-841FAF28E070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8DC07-11A5-4984-865F-D1C44CCB47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736E2-BF32-4122-A231-961F9FABA6AE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4F0C5-F2D4-4281-A284-5D1D393C23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8F5DB-CC52-4BCF-95B2-AACE2DAE904B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5E7DE-C8FA-407C-AAF8-F8AC41B226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5C761-4987-4D31-B38E-7598A0BB13E7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A56AC-877F-4B46-BD67-D9F9862E47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C6DE09-10F9-45EB-954E-E03D4152701D}" type="datetimeFigureOut">
              <a:rPr lang="ru-RU"/>
              <a:pPr>
                <a:defRPr/>
              </a:pPr>
              <a:t>15.07.2020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79F95E-4CF5-4982-98E9-1DF8390943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286875" cy="70723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438" y="2767013"/>
            <a:ext cx="7443787" cy="1128712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6438" y="2724150"/>
            <a:ext cx="7443787" cy="113506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42976" y="357166"/>
            <a:ext cx="7429551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Тиличикская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средняя школа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4786322"/>
            <a:ext cx="7429551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ИНТЕЛЛЕКТУАЛЬНОЕ ШОУ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Знатоков информатики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9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кино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47" name="TextBox 39"/>
          <p:cNvSpPr txBox="1">
            <a:spLocks noChangeArrowheads="1"/>
          </p:cNvSpPr>
          <p:nvPr/>
        </p:nvSpPr>
        <p:spPr bwMode="auto">
          <a:xfrm>
            <a:off x="357188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22548" name="TextBox 41"/>
          <p:cNvSpPr txBox="1">
            <a:spLocks noChangeArrowheads="1"/>
          </p:cNvSpPr>
          <p:nvPr/>
        </p:nvSpPr>
        <p:spPr bwMode="auto">
          <a:xfrm>
            <a:off x="2500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22549" name="TextBox 42"/>
          <p:cNvSpPr txBox="1">
            <a:spLocks noChangeArrowheads="1"/>
          </p:cNvSpPr>
          <p:nvPr/>
        </p:nvSpPr>
        <p:spPr bwMode="auto">
          <a:xfrm>
            <a:off x="3643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22550" name="TextBox 43"/>
          <p:cNvSpPr txBox="1">
            <a:spLocks noChangeArrowheads="1"/>
          </p:cNvSpPr>
          <p:nvPr/>
        </p:nvSpPr>
        <p:spPr bwMode="auto">
          <a:xfrm>
            <a:off x="4714875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22551" name="TextBox 44"/>
          <p:cNvSpPr txBox="1">
            <a:spLocks noChangeArrowheads="1"/>
          </p:cNvSpPr>
          <p:nvPr/>
        </p:nvSpPr>
        <p:spPr bwMode="auto">
          <a:xfrm>
            <a:off x="5786438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22552" name="TextBox 45"/>
          <p:cNvSpPr txBox="1">
            <a:spLocks noChangeArrowheads="1"/>
          </p:cNvSpPr>
          <p:nvPr/>
        </p:nvSpPr>
        <p:spPr bwMode="auto">
          <a:xfrm>
            <a:off x="6858000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22553" name="TextBox 46"/>
          <p:cNvSpPr txBox="1">
            <a:spLocks noChangeArrowheads="1"/>
          </p:cNvSpPr>
          <p:nvPr/>
        </p:nvSpPr>
        <p:spPr bwMode="auto">
          <a:xfrm>
            <a:off x="7929563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22554" name="TextBox 40"/>
          <p:cNvSpPr txBox="1">
            <a:spLocks noChangeArrowheads="1"/>
          </p:cNvSpPr>
          <p:nvPr/>
        </p:nvSpPr>
        <p:spPr bwMode="auto">
          <a:xfrm>
            <a:off x="1428750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1428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Рисунок 4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35742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Рисунок 4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350043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Рисунок 4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7200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" name="Рисунок 50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564357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" name="Рисунок 51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71514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" name="Рисунок 52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78671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469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4699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кино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4707" name="TextBox 39"/>
          <p:cNvSpPr txBox="1">
            <a:spLocks noChangeArrowheads="1"/>
          </p:cNvSpPr>
          <p:nvPr/>
        </p:nvSpPr>
        <p:spPr bwMode="auto">
          <a:xfrm>
            <a:off x="357188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114708" name="TextBox 41"/>
          <p:cNvSpPr txBox="1">
            <a:spLocks noChangeArrowheads="1"/>
          </p:cNvSpPr>
          <p:nvPr/>
        </p:nvSpPr>
        <p:spPr bwMode="auto">
          <a:xfrm>
            <a:off x="2500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114709" name="TextBox 42"/>
          <p:cNvSpPr txBox="1">
            <a:spLocks noChangeArrowheads="1"/>
          </p:cNvSpPr>
          <p:nvPr/>
        </p:nvSpPr>
        <p:spPr bwMode="auto">
          <a:xfrm>
            <a:off x="3643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114710" name="TextBox 43"/>
          <p:cNvSpPr txBox="1">
            <a:spLocks noChangeArrowheads="1"/>
          </p:cNvSpPr>
          <p:nvPr/>
        </p:nvSpPr>
        <p:spPr bwMode="auto">
          <a:xfrm>
            <a:off x="4714875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114711" name="TextBox 44"/>
          <p:cNvSpPr txBox="1">
            <a:spLocks noChangeArrowheads="1"/>
          </p:cNvSpPr>
          <p:nvPr/>
        </p:nvSpPr>
        <p:spPr bwMode="auto">
          <a:xfrm>
            <a:off x="5786438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114712" name="TextBox 45"/>
          <p:cNvSpPr txBox="1">
            <a:spLocks noChangeArrowheads="1"/>
          </p:cNvSpPr>
          <p:nvPr/>
        </p:nvSpPr>
        <p:spPr bwMode="auto">
          <a:xfrm>
            <a:off x="6858000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114713" name="TextBox 46"/>
          <p:cNvSpPr txBox="1">
            <a:spLocks noChangeArrowheads="1"/>
          </p:cNvSpPr>
          <p:nvPr/>
        </p:nvSpPr>
        <p:spPr bwMode="auto">
          <a:xfrm>
            <a:off x="7929563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114714" name="TextBox 40"/>
          <p:cNvSpPr txBox="1">
            <a:spLocks noChangeArrowheads="1"/>
          </p:cNvSpPr>
          <p:nvPr/>
        </p:nvSpPr>
        <p:spPr bwMode="auto">
          <a:xfrm>
            <a:off x="1428750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1428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Рисунок 4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28585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Рисунок 4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35742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Рисунок 4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350043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" name="Рисунок 50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7200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" name="Рисунок 51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71514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" name="Рисунок 52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564357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57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85813" y="2286000"/>
            <a:ext cx="7572375" cy="1143000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5725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ШИФРОВКА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67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плата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643188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базис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2649538"/>
            <a:ext cx="200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радио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модем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77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00063" y="1071563"/>
            <a:ext cx="8429625" cy="3071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8"/>
          <p:cNvGrpSpPr>
            <a:grpSpLocks/>
          </p:cNvGrpSpPr>
          <p:nvPr/>
        </p:nvGrpSpPr>
        <p:grpSpPr bwMode="auto">
          <a:xfrm>
            <a:off x="714375" y="1428750"/>
            <a:ext cx="7929563" cy="2497138"/>
            <a:chOff x="642910" y="1714488"/>
            <a:chExt cx="7643866" cy="2643206"/>
          </a:xfrm>
        </p:grpSpPr>
        <p:grpSp>
          <p:nvGrpSpPr>
            <p:cNvPr id="117772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714835" y="1714488"/>
                <a:ext cx="7571941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7775" name="TextBox 14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17773" name="TextBox 17"/>
            <p:cNvSpPr txBox="1">
              <a:spLocks noChangeArrowheads="1"/>
            </p:cNvSpPr>
            <p:nvPr/>
          </p:nvSpPr>
          <p:spPr bwMode="auto">
            <a:xfrm>
              <a:off x="642910" y="1856845"/>
              <a:ext cx="7429552" cy="2377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Какое из перечисленных слов может быть зашифровано в виде кода </a:t>
              </a:r>
            </a:p>
            <a:p>
              <a:pPr algn="ctr"/>
              <a:r>
                <a:rPr lang="ru-RU" sz="2800" b="1">
                  <a:solidFill>
                    <a:schemeClr val="bg1"/>
                  </a:solidFill>
                  <a:latin typeface="Calibri" pitchFamily="34" charset="0"/>
                </a:rPr>
                <a:t>@^$#@?</a:t>
              </a:r>
            </a:p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 Одинаковые символы соответствуют одинаковым буквам.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87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3214688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3214688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3214688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3214688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3214688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3857625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плата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3214688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3857625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базис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3214688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3863975"/>
            <a:ext cx="200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радио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3214688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3857625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модем</a:t>
            </a:r>
          </a:p>
        </p:txBody>
      </p:sp>
      <p:grpSp>
        <p:nvGrpSpPr>
          <p:cNvPr id="25" name="Группа 18"/>
          <p:cNvGrpSpPr>
            <a:grpSpLocks/>
          </p:cNvGrpSpPr>
          <p:nvPr/>
        </p:nvGrpSpPr>
        <p:grpSpPr bwMode="auto">
          <a:xfrm>
            <a:off x="642938" y="431800"/>
            <a:ext cx="7929562" cy="2497138"/>
            <a:chOff x="642910" y="1714488"/>
            <a:chExt cx="7643866" cy="2643206"/>
          </a:xfrm>
        </p:grpSpPr>
        <p:grpSp>
          <p:nvGrpSpPr>
            <p:cNvPr id="118807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28" name="Скругленный прямоугольник 27"/>
              <p:cNvSpPr/>
              <p:nvPr/>
            </p:nvSpPr>
            <p:spPr>
              <a:xfrm>
                <a:off x="714834" y="1714488"/>
                <a:ext cx="7571942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8810" name="TextBox 28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18808" name="TextBox 26"/>
            <p:cNvSpPr txBox="1">
              <a:spLocks noChangeArrowheads="1"/>
            </p:cNvSpPr>
            <p:nvPr/>
          </p:nvSpPr>
          <p:spPr bwMode="auto">
            <a:xfrm>
              <a:off x="642910" y="1856845"/>
              <a:ext cx="7429552" cy="2377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Какое из перечисленных слов может быть зашифровано в виде кода </a:t>
              </a:r>
            </a:p>
            <a:p>
              <a:pPr algn="ctr"/>
              <a:r>
                <a:rPr lang="ru-RU" sz="2800" b="1">
                  <a:solidFill>
                    <a:schemeClr val="bg1"/>
                  </a:solidFill>
                  <a:latin typeface="Calibri" pitchFamily="34" charset="0"/>
                </a:rPr>
                <a:t>@^$#@?</a:t>
              </a:r>
            </a:p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 Одинаковые символы соответствуют одинаковым буквам.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98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71750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14875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МОЛОДЕЦ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286875" cy="70723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357166"/>
            <a:ext cx="7429551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АНГАРСКОЕ МУНИЦИПАЛЬНОЕ ОБРАЗОВАНИЕ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муниципальное общеобразовательное учреждение   «СРЕДНЯЯ ОБЩЕОБРАЗОВАТЕЛЬНАЯ ШКОЛА №11»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Автор: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Лобанов Алексей Александрович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учитель информатики высшей категории</a:t>
            </a:r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aalobanov@mail.ru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pic>
        <p:nvPicPr>
          <p:cNvPr id="8" name="TextBox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9350" y="6419850"/>
            <a:ext cx="4445000" cy="534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218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0353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00188" y="0"/>
            <a:ext cx="12469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8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8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45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/>
          <a:srcRect l="57104" t="58102" r="34961" b="34408"/>
          <a:stretch>
            <a:fillRect/>
          </a:stretch>
        </p:blipFill>
        <p:spPr bwMode="auto">
          <a:xfrm>
            <a:off x="5929322" y="3929066"/>
            <a:ext cx="1240292" cy="751548"/>
          </a:xfrm>
          <a:prstGeom prst="roundRect">
            <a:avLst>
              <a:gd name="adj" fmla="val 14013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85813" y="2286000"/>
            <a:ext cx="7572375" cy="1143000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3565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РЕБУС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Устройство записи  дисков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484438"/>
            <a:ext cx="1857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Устройство изображения информации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86313" y="2571750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Устройство вывода звука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428875"/>
            <a:ext cx="1857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Устройство вывода на печать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7" name="Группа 16"/>
          <p:cNvGrpSpPr>
            <a:grpSpLocks/>
          </p:cNvGrpSpPr>
          <p:nvPr/>
        </p:nvGrpSpPr>
        <p:grpSpPr bwMode="auto">
          <a:xfrm>
            <a:off x="714375" y="1714500"/>
            <a:ext cx="7572375" cy="2357438"/>
            <a:chOff x="714348" y="1714488"/>
            <a:chExt cx="7572428" cy="2357454"/>
          </a:xfrm>
        </p:grpSpPr>
        <p:grpSp>
          <p:nvGrpSpPr>
            <p:cNvPr id="25612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357454"/>
              <a:chOff x="714348" y="1714488"/>
              <a:chExt cx="7572428" cy="1143008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5615" name="TextBox 14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pic>
          <p:nvPicPr>
            <p:cNvPr id="16" name="Рисунок 15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06880" y="1993392"/>
              <a:ext cx="5870448" cy="179832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Устройство записи  дисков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484438"/>
            <a:ext cx="1857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Устройство изображения информации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86313" y="2571750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Устройство вывода звука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428875"/>
            <a:ext cx="1857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Устройство вывода на печать</a:t>
            </a:r>
          </a:p>
        </p:txBody>
      </p:sp>
      <p:grpSp>
        <p:nvGrpSpPr>
          <p:cNvPr id="28" name="Группа 27"/>
          <p:cNvGrpSpPr>
            <a:grpSpLocks/>
          </p:cNvGrpSpPr>
          <p:nvPr/>
        </p:nvGrpSpPr>
        <p:grpSpPr bwMode="auto">
          <a:xfrm>
            <a:off x="714375" y="214313"/>
            <a:ext cx="7572375" cy="1428750"/>
            <a:chOff x="714348" y="1714488"/>
            <a:chExt cx="7572428" cy="2357454"/>
          </a:xfrm>
        </p:grpSpPr>
        <p:grpSp>
          <p:nvGrpSpPr>
            <p:cNvPr id="26647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357454"/>
              <a:chOff x="714348" y="1714488"/>
              <a:chExt cx="7572428" cy="1143008"/>
            </a:xfrm>
          </p:grpSpPr>
          <p:sp>
            <p:nvSpPr>
              <p:cNvPr id="38" name="Скругленный прямоугольник 37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6650" name="TextBox 38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pic>
          <p:nvPicPr>
            <p:cNvPr id="37" name="Рисунок 36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06880" y="1994593"/>
              <a:ext cx="5870448" cy="180048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71750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МОЛОДЕЦ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14875" y="2857500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683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кино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691" name="TextBox 39"/>
          <p:cNvSpPr txBox="1">
            <a:spLocks noChangeArrowheads="1"/>
          </p:cNvSpPr>
          <p:nvPr/>
        </p:nvSpPr>
        <p:spPr bwMode="auto">
          <a:xfrm>
            <a:off x="357188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28692" name="TextBox 41"/>
          <p:cNvSpPr txBox="1">
            <a:spLocks noChangeArrowheads="1"/>
          </p:cNvSpPr>
          <p:nvPr/>
        </p:nvSpPr>
        <p:spPr bwMode="auto">
          <a:xfrm>
            <a:off x="2500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28693" name="TextBox 42"/>
          <p:cNvSpPr txBox="1">
            <a:spLocks noChangeArrowheads="1"/>
          </p:cNvSpPr>
          <p:nvPr/>
        </p:nvSpPr>
        <p:spPr bwMode="auto">
          <a:xfrm>
            <a:off x="3643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28694" name="TextBox 43"/>
          <p:cNvSpPr txBox="1">
            <a:spLocks noChangeArrowheads="1"/>
          </p:cNvSpPr>
          <p:nvPr/>
        </p:nvSpPr>
        <p:spPr bwMode="auto">
          <a:xfrm>
            <a:off x="4714875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28695" name="TextBox 44"/>
          <p:cNvSpPr txBox="1">
            <a:spLocks noChangeArrowheads="1"/>
          </p:cNvSpPr>
          <p:nvPr/>
        </p:nvSpPr>
        <p:spPr bwMode="auto">
          <a:xfrm>
            <a:off x="5786438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28696" name="TextBox 45"/>
          <p:cNvSpPr txBox="1">
            <a:spLocks noChangeArrowheads="1"/>
          </p:cNvSpPr>
          <p:nvPr/>
        </p:nvSpPr>
        <p:spPr bwMode="auto">
          <a:xfrm>
            <a:off x="6858000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28697" name="TextBox 46"/>
          <p:cNvSpPr txBox="1">
            <a:spLocks noChangeArrowheads="1"/>
          </p:cNvSpPr>
          <p:nvPr/>
        </p:nvSpPr>
        <p:spPr bwMode="auto">
          <a:xfrm>
            <a:off x="7929563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28698" name="TextBox 40"/>
          <p:cNvSpPr txBox="1">
            <a:spLocks noChangeArrowheads="1"/>
          </p:cNvSpPr>
          <p:nvPr/>
        </p:nvSpPr>
        <p:spPr bwMode="auto">
          <a:xfrm>
            <a:off x="1428750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1428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Рисунок 4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28585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Рисунок 4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350043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Рисунок 4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7200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" name="Рисунок 50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564357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" name="Рисунок 51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71514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" name="Рисунок 52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78671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85813" y="2286000"/>
            <a:ext cx="7572375" cy="1143000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709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ЛОГОТИП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Calibri" pitchFamily="34" charset="0"/>
              </a:rPr>
              <a:t>WINDOWS</a:t>
            </a:r>
            <a:endParaRPr lang="ru-RU" sz="2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Calibri" pitchFamily="34" charset="0"/>
              </a:rPr>
              <a:t>LINUX</a:t>
            </a:r>
            <a:endParaRPr lang="ru-RU" sz="2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86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Calibri" pitchFamily="34" charset="0"/>
              </a:rPr>
              <a:t>MacOS</a:t>
            </a:r>
            <a:endParaRPr lang="ru-RU" sz="2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14625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Calibri" pitchFamily="34" charset="0"/>
              </a:rPr>
              <a:t>Solaris</a:t>
            </a:r>
            <a:endParaRPr lang="ru-RU" sz="20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9" name="Группа 18"/>
          <p:cNvGrpSpPr>
            <a:grpSpLocks/>
          </p:cNvGrpSpPr>
          <p:nvPr/>
        </p:nvGrpSpPr>
        <p:grpSpPr bwMode="auto">
          <a:xfrm>
            <a:off x="714375" y="1714500"/>
            <a:ext cx="7572375" cy="2643188"/>
            <a:chOff x="714348" y="1714488"/>
            <a:chExt cx="7572428" cy="2643206"/>
          </a:xfrm>
        </p:grpSpPr>
        <p:grpSp>
          <p:nvGrpSpPr>
            <p:cNvPr id="31756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1760" name="TextBox 14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pic>
          <p:nvPicPr>
            <p:cNvPr id="17" name="Рисунок 16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4032" y="2718816"/>
              <a:ext cx="1969008" cy="1566672"/>
            </a:xfrm>
            <a:prstGeom prst="rect">
              <a:avLst/>
            </a:prstGeom>
            <a:noFill/>
          </p:spPr>
        </p:pic>
        <p:sp>
          <p:nvSpPr>
            <p:cNvPr id="31758" name="TextBox 17"/>
            <p:cNvSpPr txBox="1">
              <a:spLocks noChangeArrowheads="1"/>
            </p:cNvSpPr>
            <p:nvPr/>
          </p:nvSpPr>
          <p:spPr bwMode="auto">
            <a:xfrm>
              <a:off x="1214414" y="1785926"/>
              <a:ext cx="6143668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Логотип какой операционной системы представлен на рисунке?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0)(www.muzico.ru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7715250" y="5500688"/>
            <a:ext cx="304800" cy="304800"/>
          </a:xfrm>
        </p:spPr>
      </p:pic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5" cstate="print"/>
          <a:srcRect l="17275" t="16804" r="16592" b="26082"/>
          <a:stretch>
            <a:fillRect/>
          </a:stretch>
        </p:blipFill>
        <p:spPr bwMode="auto">
          <a:xfrm>
            <a:off x="0" y="0"/>
            <a:ext cx="9144000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6" cstate="print"/>
          <a:srcRect l="57104" t="58102" r="34961" b="34408"/>
          <a:stretch>
            <a:fillRect/>
          </a:stretch>
        </p:blipFill>
        <p:spPr bwMode="auto">
          <a:xfrm>
            <a:off x="5857884" y="4857760"/>
            <a:ext cx="1857388" cy="1285884"/>
          </a:xfrm>
          <a:prstGeom prst="roundRect">
            <a:avLst>
              <a:gd name="adj" fmla="val 14013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8">
                <p:cTn id="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50031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50031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50031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50031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50031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3286125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Calibri" pitchFamily="34" charset="0"/>
              </a:rPr>
              <a:t>WINDOWS</a:t>
            </a:r>
            <a:endParaRPr lang="ru-RU" sz="2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50031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00313" y="3286125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Calibri" pitchFamily="34" charset="0"/>
              </a:rPr>
              <a:t>LINUX</a:t>
            </a:r>
            <a:endParaRPr lang="ru-RU" sz="2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50031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86313" y="3286125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Calibri" pitchFamily="34" charset="0"/>
              </a:rPr>
              <a:t>MacOS</a:t>
            </a:r>
            <a:endParaRPr lang="ru-RU" sz="2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50031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3214688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Calibri" pitchFamily="34" charset="0"/>
              </a:rPr>
              <a:t>Solaris</a:t>
            </a:r>
            <a:endParaRPr lang="ru-RU" sz="200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26" name="Группа 25"/>
          <p:cNvGrpSpPr>
            <a:grpSpLocks/>
          </p:cNvGrpSpPr>
          <p:nvPr/>
        </p:nvGrpSpPr>
        <p:grpSpPr bwMode="auto">
          <a:xfrm>
            <a:off x="642938" y="214313"/>
            <a:ext cx="7858125" cy="1714500"/>
            <a:chOff x="714348" y="1714488"/>
            <a:chExt cx="7572428" cy="2643206"/>
          </a:xfrm>
        </p:grpSpPr>
        <p:grpSp>
          <p:nvGrpSpPr>
            <p:cNvPr id="32791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37" name="Скругленный прямоугольник 36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2795" name="TextBox 37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pic>
          <p:nvPicPr>
            <p:cNvPr id="28" name="Рисунок 27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104253" y="2822018"/>
              <a:ext cx="1962025" cy="1672844"/>
            </a:xfrm>
            <a:prstGeom prst="rect">
              <a:avLst/>
            </a:prstGeom>
            <a:noFill/>
          </p:spPr>
        </p:pic>
        <p:sp>
          <p:nvSpPr>
            <p:cNvPr id="32793" name="TextBox 28"/>
            <p:cNvSpPr txBox="1">
              <a:spLocks noChangeArrowheads="1"/>
            </p:cNvSpPr>
            <p:nvPr/>
          </p:nvSpPr>
          <p:spPr bwMode="auto">
            <a:xfrm>
              <a:off x="1214414" y="1785926"/>
              <a:ext cx="6143668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Логотип какой операционной системы представлен на рисунке?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МОЛОДЕЦ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71750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14875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45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/>
          <a:srcRect l="57104" t="58102" r="34961" b="34408"/>
          <a:stretch>
            <a:fillRect/>
          </a:stretch>
        </p:blipFill>
        <p:spPr bwMode="auto">
          <a:xfrm>
            <a:off x="5929322" y="3929066"/>
            <a:ext cx="1240292" cy="751548"/>
          </a:xfrm>
          <a:prstGeom prst="roundRect">
            <a:avLst>
              <a:gd name="adj" fmla="val 14013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851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кино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859" name="TextBox 39"/>
          <p:cNvSpPr txBox="1">
            <a:spLocks noChangeArrowheads="1"/>
          </p:cNvSpPr>
          <p:nvPr/>
        </p:nvSpPr>
        <p:spPr bwMode="auto">
          <a:xfrm>
            <a:off x="357188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35860" name="TextBox 41"/>
          <p:cNvSpPr txBox="1">
            <a:spLocks noChangeArrowheads="1"/>
          </p:cNvSpPr>
          <p:nvPr/>
        </p:nvSpPr>
        <p:spPr bwMode="auto">
          <a:xfrm>
            <a:off x="2500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35861" name="TextBox 42"/>
          <p:cNvSpPr txBox="1">
            <a:spLocks noChangeArrowheads="1"/>
          </p:cNvSpPr>
          <p:nvPr/>
        </p:nvSpPr>
        <p:spPr bwMode="auto">
          <a:xfrm>
            <a:off x="3643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35862" name="TextBox 43"/>
          <p:cNvSpPr txBox="1">
            <a:spLocks noChangeArrowheads="1"/>
          </p:cNvSpPr>
          <p:nvPr/>
        </p:nvSpPr>
        <p:spPr bwMode="auto">
          <a:xfrm>
            <a:off x="4714875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35863" name="TextBox 44"/>
          <p:cNvSpPr txBox="1">
            <a:spLocks noChangeArrowheads="1"/>
          </p:cNvSpPr>
          <p:nvPr/>
        </p:nvSpPr>
        <p:spPr bwMode="auto">
          <a:xfrm>
            <a:off x="5786438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35864" name="TextBox 45"/>
          <p:cNvSpPr txBox="1">
            <a:spLocks noChangeArrowheads="1"/>
          </p:cNvSpPr>
          <p:nvPr/>
        </p:nvSpPr>
        <p:spPr bwMode="auto">
          <a:xfrm>
            <a:off x="6858000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35865" name="TextBox 46"/>
          <p:cNvSpPr txBox="1">
            <a:spLocks noChangeArrowheads="1"/>
          </p:cNvSpPr>
          <p:nvPr/>
        </p:nvSpPr>
        <p:spPr bwMode="auto">
          <a:xfrm>
            <a:off x="7929563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35866" name="TextBox 40"/>
          <p:cNvSpPr txBox="1">
            <a:spLocks noChangeArrowheads="1"/>
          </p:cNvSpPr>
          <p:nvPr/>
        </p:nvSpPr>
        <p:spPr bwMode="auto">
          <a:xfrm>
            <a:off x="1428750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1428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Рисунок 4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28585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Рисунок 4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35742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Рисунок 4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7200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" name="Рисунок 50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564357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" name="Рисунок 51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71514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" name="Рисунок 52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78671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68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85813" y="2286000"/>
            <a:ext cx="7572375" cy="1143000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6877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ТОЧНОЕ СЛОВО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89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Игровая приставка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643188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Вычислительная машина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2649538"/>
            <a:ext cx="200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Измерительный прибор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500313"/>
            <a:ext cx="1857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Способ хранения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89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3071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8"/>
          <p:cNvGrpSpPr>
            <a:grpSpLocks/>
          </p:cNvGrpSpPr>
          <p:nvPr/>
        </p:nvGrpSpPr>
        <p:grpSpPr bwMode="auto">
          <a:xfrm>
            <a:off x="714375" y="1714500"/>
            <a:ext cx="7572375" cy="1143000"/>
            <a:chOff x="714348" y="1714488"/>
            <a:chExt cx="7572428" cy="2643206"/>
          </a:xfrm>
        </p:grpSpPr>
        <p:grpSp>
          <p:nvGrpSpPr>
            <p:cNvPr id="38924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8927" name="TextBox 14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38925" name="TextBox 17"/>
            <p:cNvSpPr txBox="1">
              <a:spLocks noChangeArrowheads="1"/>
            </p:cNvSpPr>
            <p:nvPr/>
          </p:nvSpPr>
          <p:spPr bwMode="auto">
            <a:xfrm>
              <a:off x="1214414" y="1785926"/>
              <a:ext cx="6143668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Наиболее точно слово </a:t>
              </a:r>
              <a:r>
                <a:rPr lang="en-US" sz="2800">
                  <a:solidFill>
                    <a:schemeClr val="bg1"/>
                  </a:solidFill>
                  <a:latin typeface="Calibri" pitchFamily="34" charset="0"/>
                </a:rPr>
                <a:t>“computer” </a:t>
              </a:r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обозначает 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99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Игровая приставка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643188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Вычислительная машина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2649538"/>
            <a:ext cx="200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Измерительный прибор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500313"/>
            <a:ext cx="1857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Способ хранения информации</a:t>
            </a:r>
          </a:p>
        </p:txBody>
      </p:sp>
      <p:grpSp>
        <p:nvGrpSpPr>
          <p:cNvPr id="26" name="Группа 18"/>
          <p:cNvGrpSpPr>
            <a:grpSpLocks/>
          </p:cNvGrpSpPr>
          <p:nvPr/>
        </p:nvGrpSpPr>
        <p:grpSpPr bwMode="auto">
          <a:xfrm>
            <a:off x="714375" y="428625"/>
            <a:ext cx="7572375" cy="1143000"/>
            <a:chOff x="714348" y="1714488"/>
            <a:chExt cx="7572428" cy="2643206"/>
          </a:xfrm>
        </p:grpSpPr>
        <p:grpSp>
          <p:nvGrpSpPr>
            <p:cNvPr id="39959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29" name="Скругленный прямоугольник 28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9962" name="TextBox 36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39960" name="TextBox 27"/>
            <p:cNvSpPr txBox="1">
              <a:spLocks noChangeArrowheads="1"/>
            </p:cNvSpPr>
            <p:nvPr/>
          </p:nvSpPr>
          <p:spPr bwMode="auto">
            <a:xfrm>
              <a:off x="1214414" y="1785926"/>
              <a:ext cx="6143668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Наиболее точно слово </a:t>
              </a:r>
              <a:r>
                <a:rPr lang="en-US" sz="2800">
                  <a:solidFill>
                    <a:schemeClr val="bg1"/>
                  </a:solidFill>
                  <a:latin typeface="Calibri" pitchFamily="34" charset="0"/>
                </a:rPr>
                <a:t>“computer” </a:t>
              </a:r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обозначает 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71750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МОЛОДЕЦ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14875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19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995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кино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003" name="TextBox 39"/>
          <p:cNvSpPr txBox="1">
            <a:spLocks noChangeArrowheads="1"/>
          </p:cNvSpPr>
          <p:nvPr/>
        </p:nvSpPr>
        <p:spPr bwMode="auto">
          <a:xfrm>
            <a:off x="357188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42004" name="TextBox 41"/>
          <p:cNvSpPr txBox="1">
            <a:spLocks noChangeArrowheads="1"/>
          </p:cNvSpPr>
          <p:nvPr/>
        </p:nvSpPr>
        <p:spPr bwMode="auto">
          <a:xfrm>
            <a:off x="2500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42005" name="TextBox 42"/>
          <p:cNvSpPr txBox="1">
            <a:spLocks noChangeArrowheads="1"/>
          </p:cNvSpPr>
          <p:nvPr/>
        </p:nvSpPr>
        <p:spPr bwMode="auto">
          <a:xfrm>
            <a:off x="3643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42006" name="TextBox 43"/>
          <p:cNvSpPr txBox="1">
            <a:spLocks noChangeArrowheads="1"/>
          </p:cNvSpPr>
          <p:nvPr/>
        </p:nvSpPr>
        <p:spPr bwMode="auto">
          <a:xfrm>
            <a:off x="4714875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42007" name="TextBox 44"/>
          <p:cNvSpPr txBox="1">
            <a:spLocks noChangeArrowheads="1"/>
          </p:cNvSpPr>
          <p:nvPr/>
        </p:nvSpPr>
        <p:spPr bwMode="auto">
          <a:xfrm>
            <a:off x="5786438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42008" name="TextBox 45"/>
          <p:cNvSpPr txBox="1">
            <a:spLocks noChangeArrowheads="1"/>
          </p:cNvSpPr>
          <p:nvPr/>
        </p:nvSpPr>
        <p:spPr bwMode="auto">
          <a:xfrm>
            <a:off x="6858000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42009" name="TextBox 46"/>
          <p:cNvSpPr txBox="1">
            <a:spLocks noChangeArrowheads="1"/>
          </p:cNvSpPr>
          <p:nvPr/>
        </p:nvSpPr>
        <p:spPr bwMode="auto">
          <a:xfrm>
            <a:off x="7929563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42010" name="TextBox 40"/>
          <p:cNvSpPr txBox="1">
            <a:spLocks noChangeArrowheads="1"/>
          </p:cNvSpPr>
          <p:nvPr/>
        </p:nvSpPr>
        <p:spPr bwMode="auto">
          <a:xfrm>
            <a:off x="1428750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1428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Рисунок 4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28585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Рисунок 4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35742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Рисунок 4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350043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" name="Рисунок 50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564357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" name="Рисунок 51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71514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" name="Рисунок 52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78671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45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/>
          <a:srcRect l="57104" t="58102" r="34961" b="34408"/>
          <a:stretch>
            <a:fillRect/>
          </a:stretch>
        </p:blipFill>
        <p:spPr bwMode="auto">
          <a:xfrm>
            <a:off x="5929322" y="3929066"/>
            <a:ext cx="1240292" cy="751548"/>
          </a:xfrm>
          <a:prstGeom prst="roundRect">
            <a:avLst>
              <a:gd name="adj" fmla="val 14013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0082213" cy="827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0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85813" y="2286000"/>
            <a:ext cx="7572375" cy="1143000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3021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Двузначное число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40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99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643188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11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2649538"/>
            <a:ext cx="200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10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50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3071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8"/>
          <p:cNvGrpSpPr>
            <a:grpSpLocks/>
          </p:cNvGrpSpPr>
          <p:nvPr/>
        </p:nvGrpSpPr>
        <p:grpSpPr bwMode="auto">
          <a:xfrm>
            <a:off x="714375" y="1714500"/>
            <a:ext cx="7572375" cy="1143000"/>
            <a:chOff x="714348" y="1714488"/>
            <a:chExt cx="7572428" cy="2643206"/>
          </a:xfrm>
        </p:grpSpPr>
        <p:grpSp>
          <p:nvGrpSpPr>
            <p:cNvPr id="45068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5071" name="TextBox 14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5069" name="TextBox 17"/>
            <p:cNvSpPr txBox="1">
              <a:spLocks noChangeArrowheads="1"/>
            </p:cNvSpPr>
            <p:nvPr/>
          </p:nvSpPr>
          <p:spPr bwMode="auto">
            <a:xfrm>
              <a:off x="1214414" y="1785926"/>
              <a:ext cx="6143668" cy="22063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Какое из приведённых чисел является наименьшим двузначным?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60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99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643188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11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2649538"/>
            <a:ext cx="200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10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0</a:t>
            </a:r>
          </a:p>
        </p:txBody>
      </p:sp>
      <p:grpSp>
        <p:nvGrpSpPr>
          <p:cNvPr id="25" name="Группа 18"/>
          <p:cNvGrpSpPr>
            <a:grpSpLocks/>
          </p:cNvGrpSpPr>
          <p:nvPr/>
        </p:nvGrpSpPr>
        <p:grpSpPr bwMode="auto">
          <a:xfrm>
            <a:off x="642938" y="357188"/>
            <a:ext cx="7572375" cy="1143000"/>
            <a:chOff x="714348" y="1714488"/>
            <a:chExt cx="7572428" cy="2643206"/>
          </a:xfrm>
        </p:grpSpPr>
        <p:grpSp>
          <p:nvGrpSpPr>
            <p:cNvPr id="46103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28" name="Скругленный прямоугольник 27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6106" name="TextBox 28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104" name="TextBox 26"/>
            <p:cNvSpPr txBox="1">
              <a:spLocks noChangeArrowheads="1"/>
            </p:cNvSpPr>
            <p:nvPr/>
          </p:nvSpPr>
          <p:spPr bwMode="auto">
            <a:xfrm>
              <a:off x="1214414" y="1785926"/>
              <a:ext cx="6143668" cy="22063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Какое из приведённых чисел является наименьшим двузначным?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71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71750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14875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МОЛОДЕЦ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81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139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кино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147" name="TextBox 39"/>
          <p:cNvSpPr txBox="1">
            <a:spLocks noChangeArrowheads="1"/>
          </p:cNvSpPr>
          <p:nvPr/>
        </p:nvSpPr>
        <p:spPr bwMode="auto">
          <a:xfrm>
            <a:off x="357188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48148" name="TextBox 41"/>
          <p:cNvSpPr txBox="1">
            <a:spLocks noChangeArrowheads="1"/>
          </p:cNvSpPr>
          <p:nvPr/>
        </p:nvSpPr>
        <p:spPr bwMode="auto">
          <a:xfrm>
            <a:off x="2500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48149" name="TextBox 42"/>
          <p:cNvSpPr txBox="1">
            <a:spLocks noChangeArrowheads="1"/>
          </p:cNvSpPr>
          <p:nvPr/>
        </p:nvSpPr>
        <p:spPr bwMode="auto">
          <a:xfrm>
            <a:off x="3643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48150" name="TextBox 43"/>
          <p:cNvSpPr txBox="1">
            <a:spLocks noChangeArrowheads="1"/>
          </p:cNvSpPr>
          <p:nvPr/>
        </p:nvSpPr>
        <p:spPr bwMode="auto">
          <a:xfrm>
            <a:off x="4714875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48151" name="TextBox 44"/>
          <p:cNvSpPr txBox="1">
            <a:spLocks noChangeArrowheads="1"/>
          </p:cNvSpPr>
          <p:nvPr/>
        </p:nvSpPr>
        <p:spPr bwMode="auto">
          <a:xfrm>
            <a:off x="5786438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48152" name="TextBox 45"/>
          <p:cNvSpPr txBox="1">
            <a:spLocks noChangeArrowheads="1"/>
          </p:cNvSpPr>
          <p:nvPr/>
        </p:nvSpPr>
        <p:spPr bwMode="auto">
          <a:xfrm>
            <a:off x="6858000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48153" name="TextBox 46"/>
          <p:cNvSpPr txBox="1">
            <a:spLocks noChangeArrowheads="1"/>
          </p:cNvSpPr>
          <p:nvPr/>
        </p:nvSpPr>
        <p:spPr bwMode="auto">
          <a:xfrm>
            <a:off x="7929563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48154" name="TextBox 40"/>
          <p:cNvSpPr txBox="1">
            <a:spLocks noChangeArrowheads="1"/>
          </p:cNvSpPr>
          <p:nvPr/>
        </p:nvSpPr>
        <p:spPr bwMode="auto">
          <a:xfrm>
            <a:off x="1428750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1428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Рисунок 4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28585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Рисунок 4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35742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Рисунок 4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350043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" name="Рисунок 50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7200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" name="Рисунок 51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71514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" name="Рисунок 52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78671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91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85813" y="2286000"/>
            <a:ext cx="7572375" cy="1143000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9165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ОБЪЕКТ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01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дуб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643188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яблоко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2649538"/>
            <a:ext cx="200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сыр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рыба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3071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8"/>
          <p:cNvGrpSpPr>
            <a:grpSpLocks/>
          </p:cNvGrpSpPr>
          <p:nvPr/>
        </p:nvGrpSpPr>
        <p:grpSpPr bwMode="auto">
          <a:xfrm>
            <a:off x="714375" y="1714500"/>
            <a:ext cx="7572375" cy="1643063"/>
            <a:chOff x="714348" y="1714488"/>
            <a:chExt cx="7572428" cy="3274239"/>
          </a:xfrm>
        </p:grpSpPr>
        <p:grpSp>
          <p:nvGrpSpPr>
            <p:cNvPr id="51213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714348" y="1714488"/>
                <a:ext cx="7572428" cy="1143653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1216" name="TextBox 14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51214" name="TextBox 17"/>
            <p:cNvSpPr txBox="1">
              <a:spLocks noChangeArrowheads="1"/>
            </p:cNvSpPr>
            <p:nvPr/>
          </p:nvSpPr>
          <p:spPr bwMode="auto">
            <a:xfrm>
              <a:off x="785786" y="1785926"/>
              <a:ext cx="7072362" cy="3202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Какой из элементов картинки неверно отнесён  к соответствующей группе объектов?</a:t>
              </a:r>
            </a:p>
          </p:txBody>
        </p:sp>
      </p:grpSp>
      <p:pic>
        <p:nvPicPr>
          <p:cNvPr id="17" name="Рисунок 16"/>
          <p:cNvPicPr>
            <a:picLocks noChangeAspect="1" noChangeArrowheads="1"/>
          </p:cNvPicPr>
          <p:nvPr/>
        </p:nvPicPr>
        <p:blipFill>
          <a:blip r:embed="rId3"/>
          <a:srcRect l="50903" t="58768" r="20981" b="20616"/>
          <a:stretch>
            <a:fillRect/>
          </a:stretch>
        </p:blipFill>
        <p:spPr bwMode="auto">
          <a:xfrm>
            <a:off x="1428750" y="3143250"/>
            <a:ext cx="6429375" cy="252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22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дуб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643188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яблоко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2649538"/>
            <a:ext cx="200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сыр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рыба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3746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3746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3746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3746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3571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3571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3571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3571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402" name="TextBox 41"/>
          <p:cNvSpPr txBox="1">
            <a:spLocks noChangeArrowheads="1"/>
          </p:cNvSpPr>
          <p:nvPr/>
        </p:nvSpPr>
        <p:spPr bwMode="auto">
          <a:xfrm>
            <a:off x="2500313" y="4460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16403" name="TextBox 42"/>
          <p:cNvSpPr txBox="1">
            <a:spLocks noChangeArrowheads="1"/>
          </p:cNvSpPr>
          <p:nvPr/>
        </p:nvSpPr>
        <p:spPr bwMode="auto">
          <a:xfrm>
            <a:off x="3643313" y="4460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16404" name="TextBox 43"/>
          <p:cNvSpPr txBox="1">
            <a:spLocks noChangeArrowheads="1"/>
          </p:cNvSpPr>
          <p:nvPr/>
        </p:nvSpPr>
        <p:spPr bwMode="auto">
          <a:xfrm>
            <a:off x="4714875" y="3746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16405" name="TextBox 44"/>
          <p:cNvSpPr txBox="1">
            <a:spLocks noChangeArrowheads="1"/>
          </p:cNvSpPr>
          <p:nvPr/>
        </p:nvSpPr>
        <p:spPr bwMode="auto">
          <a:xfrm>
            <a:off x="5786438" y="3746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16406" name="TextBox 45"/>
          <p:cNvSpPr txBox="1">
            <a:spLocks noChangeArrowheads="1"/>
          </p:cNvSpPr>
          <p:nvPr/>
        </p:nvSpPr>
        <p:spPr bwMode="auto">
          <a:xfrm>
            <a:off x="6858000" y="3746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16407" name="TextBox 46"/>
          <p:cNvSpPr txBox="1">
            <a:spLocks noChangeArrowheads="1"/>
          </p:cNvSpPr>
          <p:nvPr/>
        </p:nvSpPr>
        <p:spPr bwMode="auto">
          <a:xfrm>
            <a:off x="7929563" y="3746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16408" name="TextBox 40"/>
          <p:cNvSpPr txBox="1">
            <a:spLocks noChangeArrowheads="1"/>
          </p:cNvSpPr>
          <p:nvPr/>
        </p:nvSpPr>
        <p:spPr bwMode="auto">
          <a:xfrm>
            <a:off x="1428750" y="4460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3638" y="311150"/>
            <a:ext cx="1182687" cy="1036638"/>
          </a:xfrm>
          <a:prstGeom prst="rect">
            <a:avLst/>
          </a:prstGeom>
          <a:noFill/>
        </p:spPr>
      </p:pic>
      <p:pic>
        <p:nvPicPr>
          <p:cNvPr id="48" name="Рисунок 4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36788" y="311150"/>
            <a:ext cx="1182687" cy="1036638"/>
          </a:xfrm>
          <a:prstGeom prst="rect">
            <a:avLst/>
          </a:prstGeom>
          <a:noFill/>
        </p:spPr>
      </p:pic>
      <p:pic>
        <p:nvPicPr>
          <p:cNvPr id="49" name="Рисунок 4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76613" y="311150"/>
            <a:ext cx="1182687" cy="1036638"/>
          </a:xfrm>
          <a:prstGeom prst="rect">
            <a:avLst/>
          </a:prstGeom>
          <a:noFill/>
        </p:spPr>
      </p:pic>
      <p:pic>
        <p:nvPicPr>
          <p:cNvPr id="50" name="Рисунок 49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49763" y="311150"/>
            <a:ext cx="1182687" cy="1036638"/>
          </a:xfrm>
          <a:prstGeom prst="rect">
            <a:avLst/>
          </a:prstGeom>
          <a:noFill/>
        </p:spPr>
      </p:pic>
      <p:pic>
        <p:nvPicPr>
          <p:cNvPr id="51" name="Рисунок 50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22913" y="311150"/>
            <a:ext cx="1182687" cy="1036638"/>
          </a:xfrm>
          <a:prstGeom prst="rect">
            <a:avLst/>
          </a:prstGeom>
          <a:noFill/>
        </p:spPr>
      </p:pic>
      <p:pic>
        <p:nvPicPr>
          <p:cNvPr id="52" name="Рисунок 51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96063" y="311150"/>
            <a:ext cx="1182687" cy="1036638"/>
          </a:xfrm>
          <a:prstGeom prst="rect">
            <a:avLst/>
          </a:prstGeom>
          <a:noFill/>
        </p:spPr>
      </p:pic>
      <p:pic>
        <p:nvPicPr>
          <p:cNvPr id="53" name="Рисунок 52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662863" y="311150"/>
            <a:ext cx="1182687" cy="1036638"/>
          </a:xfrm>
          <a:prstGeom prst="rect">
            <a:avLst/>
          </a:prstGeom>
          <a:noFill/>
        </p:spPr>
      </p:pic>
      <p:pic>
        <p:nvPicPr>
          <p:cNvPr id="35" name="Рисунок 34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2075" y="311150"/>
            <a:ext cx="1182688" cy="1036638"/>
          </a:xfrm>
          <a:prstGeom prst="rect">
            <a:avLst/>
          </a:prstGeom>
          <a:noFill/>
        </p:spPr>
      </p:pic>
      <p:sp>
        <p:nvSpPr>
          <p:cNvPr id="16417" name="TextBox 35"/>
          <p:cNvSpPr txBox="1">
            <a:spLocks noChangeArrowheads="1"/>
          </p:cNvSpPr>
          <p:nvPr/>
        </p:nvSpPr>
        <p:spPr bwMode="auto">
          <a:xfrm>
            <a:off x="357188" y="1428750"/>
            <a:ext cx="828675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Calibri" pitchFamily="34" charset="0"/>
              </a:rPr>
              <a:t>ПРАВИЛА ИГРЫ:</a:t>
            </a:r>
          </a:p>
          <a:p>
            <a:pPr algn="ctr"/>
            <a:r>
              <a:rPr lang="ru-RU" sz="3600">
                <a:latin typeface="Calibri" pitchFamily="34" charset="0"/>
              </a:rPr>
              <a:t>1. ВЫБИРАЕТСЯ КОМАНДА 2 человека</a:t>
            </a:r>
          </a:p>
          <a:p>
            <a:pPr algn="ctr"/>
            <a:r>
              <a:rPr lang="ru-RU" sz="3600">
                <a:latin typeface="Calibri" pitchFamily="34" charset="0"/>
              </a:rPr>
              <a:t>2. Команда начинает игру, делая ставки, оставляя пустым только одно окно</a:t>
            </a:r>
          </a:p>
          <a:p>
            <a:pPr algn="ctr"/>
            <a:r>
              <a:rPr lang="ru-RU" sz="3600">
                <a:latin typeface="Calibri" pitchFamily="34" charset="0"/>
              </a:rPr>
              <a:t>3. Как только все деньги проиграны, то игра окончена</a:t>
            </a:r>
          </a:p>
          <a:p>
            <a:pPr algn="ctr"/>
            <a:r>
              <a:rPr lang="ru-RU" sz="3600">
                <a:latin typeface="Calibri" pitchFamily="34" charset="0"/>
              </a:rPr>
              <a:t>4. В игре 8 вопросов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6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32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3286125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3286125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3286125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3286125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3286125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3929063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дуб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3286125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3929063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яблоко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3286125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3935413"/>
            <a:ext cx="200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сыр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3286125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3929063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рыба</a:t>
            </a:r>
          </a:p>
        </p:txBody>
      </p:sp>
      <p:grpSp>
        <p:nvGrpSpPr>
          <p:cNvPr id="11" name="Группа 18"/>
          <p:cNvGrpSpPr>
            <a:grpSpLocks/>
          </p:cNvGrpSpPr>
          <p:nvPr/>
        </p:nvGrpSpPr>
        <p:grpSpPr bwMode="auto">
          <a:xfrm>
            <a:off x="714375" y="357188"/>
            <a:ext cx="7572375" cy="2857500"/>
            <a:chOff x="714348" y="1714488"/>
            <a:chExt cx="7572428" cy="2643206"/>
          </a:xfrm>
        </p:grpSpPr>
        <p:grpSp>
          <p:nvGrpSpPr>
            <p:cNvPr id="53272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28" name="Скругленный прямоугольник 27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3275" name="TextBox 28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53273" name="TextBox 26"/>
            <p:cNvSpPr txBox="1">
              <a:spLocks noChangeArrowheads="1"/>
            </p:cNvSpPr>
            <p:nvPr/>
          </p:nvSpPr>
          <p:spPr bwMode="auto">
            <a:xfrm>
              <a:off x="1214414" y="1785926"/>
              <a:ext cx="6143668" cy="1209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ru-RU" sz="280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pic>
        <p:nvPicPr>
          <p:cNvPr id="37" name="Рисунок 36"/>
          <p:cNvPicPr>
            <a:picLocks noChangeAspect="1" noChangeArrowheads="1"/>
          </p:cNvPicPr>
          <p:nvPr/>
        </p:nvPicPr>
        <p:blipFill>
          <a:blip r:embed="rId3"/>
          <a:srcRect l="50903" t="58768" r="20981" b="20616"/>
          <a:stretch>
            <a:fillRect/>
          </a:stretch>
        </p:blipFill>
        <p:spPr bwMode="auto">
          <a:xfrm>
            <a:off x="1214438" y="500063"/>
            <a:ext cx="6429375" cy="252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42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71750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14875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МОЛОДЕЦ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52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45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/>
          <a:srcRect l="57104" t="58102" r="34961" b="34408"/>
          <a:stretch>
            <a:fillRect/>
          </a:stretch>
        </p:blipFill>
        <p:spPr bwMode="auto">
          <a:xfrm>
            <a:off x="5929322" y="3929066"/>
            <a:ext cx="1240292" cy="751548"/>
          </a:xfrm>
          <a:prstGeom prst="roundRect">
            <a:avLst>
              <a:gd name="adj" fmla="val 14013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63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331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кино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339" name="TextBox 39"/>
          <p:cNvSpPr txBox="1">
            <a:spLocks noChangeArrowheads="1"/>
          </p:cNvSpPr>
          <p:nvPr/>
        </p:nvSpPr>
        <p:spPr bwMode="auto">
          <a:xfrm>
            <a:off x="357188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56340" name="TextBox 41"/>
          <p:cNvSpPr txBox="1">
            <a:spLocks noChangeArrowheads="1"/>
          </p:cNvSpPr>
          <p:nvPr/>
        </p:nvSpPr>
        <p:spPr bwMode="auto">
          <a:xfrm>
            <a:off x="2500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56341" name="TextBox 42"/>
          <p:cNvSpPr txBox="1">
            <a:spLocks noChangeArrowheads="1"/>
          </p:cNvSpPr>
          <p:nvPr/>
        </p:nvSpPr>
        <p:spPr bwMode="auto">
          <a:xfrm>
            <a:off x="3643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56342" name="TextBox 43"/>
          <p:cNvSpPr txBox="1">
            <a:spLocks noChangeArrowheads="1"/>
          </p:cNvSpPr>
          <p:nvPr/>
        </p:nvSpPr>
        <p:spPr bwMode="auto">
          <a:xfrm>
            <a:off x="4714875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56343" name="TextBox 44"/>
          <p:cNvSpPr txBox="1">
            <a:spLocks noChangeArrowheads="1"/>
          </p:cNvSpPr>
          <p:nvPr/>
        </p:nvSpPr>
        <p:spPr bwMode="auto">
          <a:xfrm>
            <a:off x="5786438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56344" name="TextBox 45"/>
          <p:cNvSpPr txBox="1">
            <a:spLocks noChangeArrowheads="1"/>
          </p:cNvSpPr>
          <p:nvPr/>
        </p:nvSpPr>
        <p:spPr bwMode="auto">
          <a:xfrm>
            <a:off x="6858000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56345" name="TextBox 46"/>
          <p:cNvSpPr txBox="1">
            <a:spLocks noChangeArrowheads="1"/>
          </p:cNvSpPr>
          <p:nvPr/>
        </p:nvSpPr>
        <p:spPr bwMode="auto">
          <a:xfrm>
            <a:off x="7929563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56346" name="TextBox 40"/>
          <p:cNvSpPr txBox="1">
            <a:spLocks noChangeArrowheads="1"/>
          </p:cNvSpPr>
          <p:nvPr/>
        </p:nvSpPr>
        <p:spPr bwMode="auto">
          <a:xfrm>
            <a:off x="1428750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1428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Рисунок 4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28585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Рисунок 4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35742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Рисунок 4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350043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" name="Рисунок 50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7200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" name="Рисунок 51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564357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" name="Рисунок 52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78671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73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85813" y="2286000"/>
            <a:ext cx="7572375" cy="1143000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7357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ЗАКОНОМЕРНОСТЬ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83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10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643188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15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2649538"/>
            <a:ext cx="200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20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25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93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3071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8"/>
          <p:cNvGrpSpPr>
            <a:grpSpLocks/>
          </p:cNvGrpSpPr>
          <p:nvPr/>
        </p:nvGrpSpPr>
        <p:grpSpPr bwMode="auto">
          <a:xfrm>
            <a:off x="714375" y="1428750"/>
            <a:ext cx="7643813" cy="2786063"/>
            <a:chOff x="642910" y="1714488"/>
            <a:chExt cx="7643866" cy="3760959"/>
          </a:xfrm>
        </p:grpSpPr>
        <p:grpSp>
          <p:nvGrpSpPr>
            <p:cNvPr id="59404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714348" y="1714488"/>
                <a:ext cx="7572428" cy="1142623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9407" name="TextBox 14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59405" name="TextBox 17"/>
            <p:cNvSpPr txBox="1">
              <a:spLocks noChangeArrowheads="1"/>
            </p:cNvSpPr>
            <p:nvPr/>
          </p:nvSpPr>
          <p:spPr bwMode="auto">
            <a:xfrm>
              <a:off x="642910" y="1856846"/>
              <a:ext cx="7429552" cy="3618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Найдите закономерность в соответствии</a:t>
              </a:r>
            </a:p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Вера-10; Эд-5; Том-5; Марина -15</a:t>
              </a:r>
            </a:p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Какое число будет соответствовать имени АНГЕЛИНА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04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928938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928938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928938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928938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928938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3571875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10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928938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3571875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15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928938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3578225"/>
            <a:ext cx="200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20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928938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3571875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25</a:t>
            </a:r>
          </a:p>
        </p:txBody>
      </p:sp>
      <p:grpSp>
        <p:nvGrpSpPr>
          <p:cNvPr id="26" name="Группа 18"/>
          <p:cNvGrpSpPr>
            <a:grpSpLocks/>
          </p:cNvGrpSpPr>
          <p:nvPr/>
        </p:nvGrpSpPr>
        <p:grpSpPr bwMode="auto">
          <a:xfrm>
            <a:off x="785813" y="285750"/>
            <a:ext cx="7643812" cy="2786063"/>
            <a:chOff x="642910" y="1714488"/>
            <a:chExt cx="7643866" cy="3760959"/>
          </a:xfrm>
        </p:grpSpPr>
        <p:grpSp>
          <p:nvGrpSpPr>
            <p:cNvPr id="60439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29" name="Скругленный прямоугольник 28"/>
              <p:cNvSpPr/>
              <p:nvPr/>
            </p:nvSpPr>
            <p:spPr>
              <a:xfrm>
                <a:off x="714348" y="1714488"/>
                <a:ext cx="7572428" cy="1142623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0442" name="TextBox 36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60440" name="TextBox 27"/>
            <p:cNvSpPr txBox="1">
              <a:spLocks noChangeArrowheads="1"/>
            </p:cNvSpPr>
            <p:nvPr/>
          </p:nvSpPr>
          <p:spPr bwMode="auto">
            <a:xfrm>
              <a:off x="642910" y="1856846"/>
              <a:ext cx="7429552" cy="3618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Найдите закономерность в соответствии</a:t>
              </a:r>
            </a:p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Вера-10; Эд-5; Том-5; Марина -15</a:t>
              </a:r>
            </a:p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Какое число будет соответствовать имени АНГЕЛИНА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14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71750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14875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МОЛОДЕЦ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24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2475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кино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2483" name="TextBox 39"/>
          <p:cNvSpPr txBox="1">
            <a:spLocks noChangeArrowheads="1"/>
          </p:cNvSpPr>
          <p:nvPr/>
        </p:nvSpPr>
        <p:spPr bwMode="auto">
          <a:xfrm>
            <a:off x="357188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62484" name="TextBox 41"/>
          <p:cNvSpPr txBox="1">
            <a:spLocks noChangeArrowheads="1"/>
          </p:cNvSpPr>
          <p:nvPr/>
        </p:nvSpPr>
        <p:spPr bwMode="auto">
          <a:xfrm>
            <a:off x="2500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62485" name="TextBox 42"/>
          <p:cNvSpPr txBox="1">
            <a:spLocks noChangeArrowheads="1"/>
          </p:cNvSpPr>
          <p:nvPr/>
        </p:nvSpPr>
        <p:spPr bwMode="auto">
          <a:xfrm>
            <a:off x="3643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62486" name="TextBox 43"/>
          <p:cNvSpPr txBox="1">
            <a:spLocks noChangeArrowheads="1"/>
          </p:cNvSpPr>
          <p:nvPr/>
        </p:nvSpPr>
        <p:spPr bwMode="auto">
          <a:xfrm>
            <a:off x="4714875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62487" name="TextBox 44"/>
          <p:cNvSpPr txBox="1">
            <a:spLocks noChangeArrowheads="1"/>
          </p:cNvSpPr>
          <p:nvPr/>
        </p:nvSpPr>
        <p:spPr bwMode="auto">
          <a:xfrm>
            <a:off x="5786438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62488" name="TextBox 45"/>
          <p:cNvSpPr txBox="1">
            <a:spLocks noChangeArrowheads="1"/>
          </p:cNvSpPr>
          <p:nvPr/>
        </p:nvSpPr>
        <p:spPr bwMode="auto">
          <a:xfrm>
            <a:off x="6858000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62489" name="TextBox 46"/>
          <p:cNvSpPr txBox="1">
            <a:spLocks noChangeArrowheads="1"/>
          </p:cNvSpPr>
          <p:nvPr/>
        </p:nvSpPr>
        <p:spPr bwMode="auto">
          <a:xfrm>
            <a:off x="7929563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62490" name="TextBox 40"/>
          <p:cNvSpPr txBox="1">
            <a:spLocks noChangeArrowheads="1"/>
          </p:cNvSpPr>
          <p:nvPr/>
        </p:nvSpPr>
        <p:spPr bwMode="auto">
          <a:xfrm>
            <a:off x="1428750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1428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Рисунок 4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28585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Рисунок 4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35742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Рисунок 4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350043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" name="Рисунок 50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7200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" name="Рисунок 51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71514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" name="Рисунок 52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564357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9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кино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27" name="TextBox 39"/>
          <p:cNvSpPr txBox="1">
            <a:spLocks noChangeArrowheads="1"/>
          </p:cNvSpPr>
          <p:nvPr/>
        </p:nvSpPr>
        <p:spPr bwMode="auto">
          <a:xfrm>
            <a:off x="357188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17428" name="TextBox 41"/>
          <p:cNvSpPr txBox="1">
            <a:spLocks noChangeArrowheads="1"/>
          </p:cNvSpPr>
          <p:nvPr/>
        </p:nvSpPr>
        <p:spPr bwMode="auto">
          <a:xfrm>
            <a:off x="2500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17429" name="TextBox 42"/>
          <p:cNvSpPr txBox="1">
            <a:spLocks noChangeArrowheads="1"/>
          </p:cNvSpPr>
          <p:nvPr/>
        </p:nvSpPr>
        <p:spPr bwMode="auto">
          <a:xfrm>
            <a:off x="3643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17430" name="TextBox 43"/>
          <p:cNvSpPr txBox="1">
            <a:spLocks noChangeArrowheads="1"/>
          </p:cNvSpPr>
          <p:nvPr/>
        </p:nvSpPr>
        <p:spPr bwMode="auto">
          <a:xfrm>
            <a:off x="4714875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17431" name="TextBox 44"/>
          <p:cNvSpPr txBox="1">
            <a:spLocks noChangeArrowheads="1"/>
          </p:cNvSpPr>
          <p:nvPr/>
        </p:nvSpPr>
        <p:spPr bwMode="auto">
          <a:xfrm>
            <a:off x="5786438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17432" name="TextBox 45"/>
          <p:cNvSpPr txBox="1">
            <a:spLocks noChangeArrowheads="1"/>
          </p:cNvSpPr>
          <p:nvPr/>
        </p:nvSpPr>
        <p:spPr bwMode="auto">
          <a:xfrm>
            <a:off x="6858000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17433" name="TextBox 46"/>
          <p:cNvSpPr txBox="1">
            <a:spLocks noChangeArrowheads="1"/>
          </p:cNvSpPr>
          <p:nvPr/>
        </p:nvSpPr>
        <p:spPr bwMode="auto">
          <a:xfrm>
            <a:off x="7929563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17434" name="TextBox 40"/>
          <p:cNvSpPr txBox="1">
            <a:spLocks noChangeArrowheads="1"/>
          </p:cNvSpPr>
          <p:nvPr/>
        </p:nvSpPr>
        <p:spPr bwMode="auto">
          <a:xfrm>
            <a:off x="1428750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28585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Рисунок 4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35742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Рисунок 4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350043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Рисунок 4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7200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" name="Рисунок 50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564357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" name="Рисунок 51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71514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" name="Рисунок 52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78671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349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85813" y="2286000"/>
            <a:ext cx="7572375" cy="1143000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3501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ВЗВЕШИВАНИЕ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45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643188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2649538"/>
            <a:ext cx="200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55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3071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8"/>
          <p:cNvGrpSpPr>
            <a:grpSpLocks/>
          </p:cNvGrpSpPr>
          <p:nvPr/>
        </p:nvGrpSpPr>
        <p:grpSpPr bwMode="auto">
          <a:xfrm>
            <a:off x="714375" y="1428750"/>
            <a:ext cx="7643813" cy="1957388"/>
            <a:chOff x="642910" y="1714488"/>
            <a:chExt cx="7643866" cy="2643206"/>
          </a:xfrm>
        </p:grpSpPr>
        <p:grpSp>
          <p:nvGrpSpPr>
            <p:cNvPr id="65549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5552" name="TextBox 14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65550" name="TextBox 17"/>
            <p:cNvSpPr txBox="1">
              <a:spLocks noChangeArrowheads="1"/>
            </p:cNvSpPr>
            <p:nvPr/>
          </p:nvSpPr>
          <p:spPr bwMode="auto">
            <a:xfrm>
              <a:off x="642910" y="1856845"/>
              <a:ext cx="7429552" cy="706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Какой ящик самый лёгкий ?</a:t>
              </a:r>
            </a:p>
          </p:txBody>
        </p:sp>
      </p:grpSp>
      <p:pic>
        <p:nvPicPr>
          <p:cNvPr id="65548" name="Рисунок 16"/>
          <p:cNvPicPr>
            <a:picLocks noChangeAspect="1" noChangeArrowheads="1"/>
          </p:cNvPicPr>
          <p:nvPr/>
        </p:nvPicPr>
        <p:blipFill>
          <a:blip r:embed="rId3"/>
          <a:srcRect l="9894" t="62321" r="50154" b="26067"/>
          <a:stretch>
            <a:fillRect/>
          </a:stretch>
        </p:blipFill>
        <p:spPr bwMode="auto">
          <a:xfrm>
            <a:off x="1571625" y="2286000"/>
            <a:ext cx="57150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65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78606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78606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78606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78606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78606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3429000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78606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3429000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78606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3435350"/>
            <a:ext cx="200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78606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3429000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grpSp>
        <p:nvGrpSpPr>
          <p:cNvPr id="25" name="Группа 18"/>
          <p:cNvGrpSpPr>
            <a:grpSpLocks/>
          </p:cNvGrpSpPr>
          <p:nvPr/>
        </p:nvGrpSpPr>
        <p:grpSpPr bwMode="auto">
          <a:xfrm>
            <a:off x="785813" y="214313"/>
            <a:ext cx="7643812" cy="1957387"/>
            <a:chOff x="642910" y="1714488"/>
            <a:chExt cx="7643866" cy="2643206"/>
          </a:xfrm>
        </p:grpSpPr>
        <p:grpSp>
          <p:nvGrpSpPr>
            <p:cNvPr id="66584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28" name="Скругленный прямоугольник 27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6587" name="TextBox 28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66585" name="TextBox 26"/>
            <p:cNvSpPr txBox="1">
              <a:spLocks noChangeArrowheads="1"/>
            </p:cNvSpPr>
            <p:nvPr/>
          </p:nvSpPr>
          <p:spPr bwMode="auto">
            <a:xfrm>
              <a:off x="642910" y="1856845"/>
              <a:ext cx="7429552" cy="706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Какой ящик самый лёгкий ?</a:t>
              </a:r>
            </a:p>
          </p:txBody>
        </p:sp>
      </p:grpSp>
      <p:pic>
        <p:nvPicPr>
          <p:cNvPr id="66583" name="Рисунок 36"/>
          <p:cNvPicPr>
            <a:picLocks noChangeAspect="1" noChangeArrowheads="1"/>
          </p:cNvPicPr>
          <p:nvPr/>
        </p:nvPicPr>
        <p:blipFill>
          <a:blip r:embed="rId3"/>
          <a:srcRect l="9894" t="62321" r="50154" b="26067"/>
          <a:stretch>
            <a:fillRect/>
          </a:stretch>
        </p:blipFill>
        <p:spPr bwMode="auto">
          <a:xfrm>
            <a:off x="1643063" y="1071563"/>
            <a:ext cx="57150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75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71750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МОЛОДЕЦ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14875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0)(www.muzico.ru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7715250" y="5500688"/>
            <a:ext cx="304800" cy="304800"/>
          </a:xfrm>
        </p:spPr>
      </p:pic>
      <p:sp>
        <p:nvSpPr>
          <p:cNvPr id="686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5" cstate="print"/>
          <a:srcRect l="17275" t="16804" r="16592" b="26082"/>
          <a:stretch>
            <a:fillRect/>
          </a:stretch>
        </p:blipFill>
        <p:spPr bwMode="auto">
          <a:xfrm>
            <a:off x="0" y="0"/>
            <a:ext cx="9144000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6" cstate="print"/>
          <a:srcRect l="57104" t="58102" r="34961" b="34408"/>
          <a:stretch>
            <a:fillRect/>
          </a:stretch>
        </p:blipFill>
        <p:spPr bwMode="auto">
          <a:xfrm>
            <a:off x="5857884" y="4857760"/>
            <a:ext cx="1857388" cy="1285884"/>
          </a:xfrm>
          <a:prstGeom prst="roundRect">
            <a:avLst>
              <a:gd name="adj" fmla="val 14013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>
                <p:cTn id="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96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96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45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/>
          <a:srcRect l="57104" t="58102" r="34961" b="34408"/>
          <a:stretch>
            <a:fillRect/>
          </a:stretch>
        </p:blipFill>
        <p:spPr bwMode="auto">
          <a:xfrm>
            <a:off x="5929322" y="3929066"/>
            <a:ext cx="1240292" cy="751548"/>
          </a:xfrm>
          <a:prstGeom prst="roundRect">
            <a:avLst>
              <a:gd name="adj" fmla="val 14013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9637" name="Picture 2"/>
          <p:cNvPicPr>
            <a:picLocks noChangeAspect="1" noChangeArrowheads="1"/>
          </p:cNvPicPr>
          <p:nvPr/>
        </p:nvPicPr>
        <p:blipFill>
          <a:blip r:embed="rId4"/>
          <a:srcRect r="9312" b="1710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06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667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кино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675" name="TextBox 39"/>
          <p:cNvSpPr txBox="1">
            <a:spLocks noChangeArrowheads="1"/>
          </p:cNvSpPr>
          <p:nvPr/>
        </p:nvSpPr>
        <p:spPr bwMode="auto">
          <a:xfrm>
            <a:off x="357188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70676" name="TextBox 41"/>
          <p:cNvSpPr txBox="1">
            <a:spLocks noChangeArrowheads="1"/>
          </p:cNvSpPr>
          <p:nvPr/>
        </p:nvSpPr>
        <p:spPr bwMode="auto">
          <a:xfrm>
            <a:off x="2500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70677" name="TextBox 42"/>
          <p:cNvSpPr txBox="1">
            <a:spLocks noChangeArrowheads="1"/>
          </p:cNvSpPr>
          <p:nvPr/>
        </p:nvSpPr>
        <p:spPr bwMode="auto">
          <a:xfrm>
            <a:off x="3643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70678" name="TextBox 43"/>
          <p:cNvSpPr txBox="1">
            <a:spLocks noChangeArrowheads="1"/>
          </p:cNvSpPr>
          <p:nvPr/>
        </p:nvSpPr>
        <p:spPr bwMode="auto">
          <a:xfrm>
            <a:off x="4714875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70679" name="TextBox 44"/>
          <p:cNvSpPr txBox="1">
            <a:spLocks noChangeArrowheads="1"/>
          </p:cNvSpPr>
          <p:nvPr/>
        </p:nvSpPr>
        <p:spPr bwMode="auto">
          <a:xfrm>
            <a:off x="5786438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70680" name="TextBox 45"/>
          <p:cNvSpPr txBox="1">
            <a:spLocks noChangeArrowheads="1"/>
          </p:cNvSpPr>
          <p:nvPr/>
        </p:nvSpPr>
        <p:spPr bwMode="auto">
          <a:xfrm>
            <a:off x="6858000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70681" name="TextBox 46"/>
          <p:cNvSpPr txBox="1">
            <a:spLocks noChangeArrowheads="1"/>
          </p:cNvSpPr>
          <p:nvPr/>
        </p:nvSpPr>
        <p:spPr bwMode="auto">
          <a:xfrm>
            <a:off x="7929563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70682" name="TextBox 40"/>
          <p:cNvSpPr txBox="1">
            <a:spLocks noChangeArrowheads="1"/>
          </p:cNvSpPr>
          <p:nvPr/>
        </p:nvSpPr>
        <p:spPr bwMode="auto">
          <a:xfrm>
            <a:off x="1428750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28585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Рисунок 4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35742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Рисунок 4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350043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Рисунок 4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7200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" name="Рисунок 50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564357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" name="Рисунок 51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71514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" name="Рисунок 52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78671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16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14375" y="2214563"/>
            <a:ext cx="7572375" cy="1143000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1693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КОЛИЧЕСТВО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27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85813" y="1714500"/>
            <a:ext cx="7572375" cy="2357438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2718" name="TextBox 14"/>
            <p:cNvSpPr txBox="1">
              <a:spLocks noChangeArrowheads="1"/>
            </p:cNvSpPr>
            <p:nvPr/>
          </p:nvSpPr>
          <p:spPr bwMode="auto">
            <a:xfrm>
              <a:off x="1071538" y="1783761"/>
              <a:ext cx="6929486" cy="671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Какое количество устройств, изображенных на рисунке, предназначено для хранения и/или переноса информации?</a:t>
              </a:r>
              <a:endParaRPr lang="ru-RU" sz="28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pic>
        <p:nvPicPr>
          <p:cNvPr id="16" name="Рисунок 15"/>
          <p:cNvPicPr>
            <a:picLocks noChangeAspect="1" noChangeArrowheads="1"/>
          </p:cNvPicPr>
          <p:nvPr/>
        </p:nvPicPr>
        <p:blipFill>
          <a:blip r:embed="rId3"/>
          <a:srcRect l="7378" t="39810" r="49693" b="50681"/>
          <a:stretch>
            <a:fillRect/>
          </a:stretch>
        </p:blipFill>
        <p:spPr bwMode="auto">
          <a:xfrm>
            <a:off x="785813" y="3643313"/>
            <a:ext cx="7358062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7" name="Группа 16"/>
          <p:cNvGrpSpPr>
            <a:grpSpLocks/>
          </p:cNvGrpSpPr>
          <p:nvPr/>
        </p:nvGrpSpPr>
        <p:grpSpPr bwMode="auto">
          <a:xfrm>
            <a:off x="714375" y="2214563"/>
            <a:ext cx="7572375" cy="1143000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445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Лишнее устройство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37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307181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307181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307181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307181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307181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3857625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307181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00313" y="3857625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307181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86313" y="3857625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307181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3857625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grpSp>
        <p:nvGrpSpPr>
          <p:cNvPr id="28" name="Группа 16"/>
          <p:cNvGrpSpPr>
            <a:grpSpLocks/>
          </p:cNvGrpSpPr>
          <p:nvPr/>
        </p:nvGrpSpPr>
        <p:grpSpPr bwMode="auto">
          <a:xfrm>
            <a:off x="571500" y="142875"/>
            <a:ext cx="7572375" cy="2357438"/>
            <a:chOff x="714348" y="1783750"/>
            <a:chExt cx="7572428" cy="1143008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714348" y="1783750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3753" name="TextBox 36"/>
            <p:cNvSpPr txBox="1">
              <a:spLocks noChangeArrowheads="1"/>
            </p:cNvSpPr>
            <p:nvPr/>
          </p:nvSpPr>
          <p:spPr bwMode="auto">
            <a:xfrm>
              <a:off x="1071538" y="1874242"/>
              <a:ext cx="6929486" cy="671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Какое количество устройств, изображенных на рисунке, предназначено для хранения и/или переноса информации?</a:t>
              </a:r>
              <a:endParaRPr lang="ru-RU" sz="28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pic>
        <p:nvPicPr>
          <p:cNvPr id="38" name="Рисунок 37"/>
          <p:cNvPicPr>
            <a:picLocks noChangeAspect="1" noChangeArrowheads="1"/>
          </p:cNvPicPr>
          <p:nvPr/>
        </p:nvPicPr>
        <p:blipFill>
          <a:blip r:embed="rId3"/>
          <a:srcRect l="7378" t="39810" r="49693" b="50681"/>
          <a:stretch>
            <a:fillRect/>
          </a:stretch>
        </p:blipFill>
        <p:spPr bwMode="auto">
          <a:xfrm>
            <a:off x="785813" y="1785938"/>
            <a:ext cx="7358062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47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71750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14875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МОЛОДЕЦ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57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5787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кино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5795" name="TextBox 39"/>
          <p:cNvSpPr txBox="1">
            <a:spLocks noChangeArrowheads="1"/>
          </p:cNvSpPr>
          <p:nvPr/>
        </p:nvSpPr>
        <p:spPr bwMode="auto">
          <a:xfrm>
            <a:off x="357188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75796" name="TextBox 41"/>
          <p:cNvSpPr txBox="1">
            <a:spLocks noChangeArrowheads="1"/>
          </p:cNvSpPr>
          <p:nvPr/>
        </p:nvSpPr>
        <p:spPr bwMode="auto">
          <a:xfrm>
            <a:off x="2500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75797" name="TextBox 42"/>
          <p:cNvSpPr txBox="1">
            <a:spLocks noChangeArrowheads="1"/>
          </p:cNvSpPr>
          <p:nvPr/>
        </p:nvSpPr>
        <p:spPr bwMode="auto">
          <a:xfrm>
            <a:off x="3643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75798" name="TextBox 43"/>
          <p:cNvSpPr txBox="1">
            <a:spLocks noChangeArrowheads="1"/>
          </p:cNvSpPr>
          <p:nvPr/>
        </p:nvSpPr>
        <p:spPr bwMode="auto">
          <a:xfrm>
            <a:off x="4714875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75799" name="TextBox 44"/>
          <p:cNvSpPr txBox="1">
            <a:spLocks noChangeArrowheads="1"/>
          </p:cNvSpPr>
          <p:nvPr/>
        </p:nvSpPr>
        <p:spPr bwMode="auto">
          <a:xfrm>
            <a:off x="5786438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75800" name="TextBox 45"/>
          <p:cNvSpPr txBox="1">
            <a:spLocks noChangeArrowheads="1"/>
          </p:cNvSpPr>
          <p:nvPr/>
        </p:nvSpPr>
        <p:spPr bwMode="auto">
          <a:xfrm>
            <a:off x="6858000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75801" name="TextBox 46"/>
          <p:cNvSpPr txBox="1">
            <a:spLocks noChangeArrowheads="1"/>
          </p:cNvSpPr>
          <p:nvPr/>
        </p:nvSpPr>
        <p:spPr bwMode="auto">
          <a:xfrm>
            <a:off x="7929563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75802" name="TextBox 40"/>
          <p:cNvSpPr txBox="1">
            <a:spLocks noChangeArrowheads="1"/>
          </p:cNvSpPr>
          <p:nvPr/>
        </p:nvSpPr>
        <p:spPr bwMode="auto">
          <a:xfrm>
            <a:off x="1428750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1428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Рисунок 4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35742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Рисунок 4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350043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Рисунок 4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7200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" name="Рисунок 50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564357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" name="Рисунок 51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71514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" name="Рисунок 52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78671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68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85813" y="2286000"/>
            <a:ext cx="7572375" cy="1143000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6813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РЕДАКТОР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78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571750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Загрузочных секторов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578100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Текстовых файлов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86313" y="2571750"/>
            <a:ext cx="1857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Файлов, содержащих изображения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14625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микросхем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88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78859" name="Группа 16"/>
          <p:cNvGrpSpPr>
            <a:grpSpLocks/>
          </p:cNvGrpSpPr>
          <p:nvPr/>
        </p:nvGrpSpPr>
        <p:grpSpPr bwMode="auto">
          <a:xfrm>
            <a:off x="714375" y="1714500"/>
            <a:ext cx="7572375" cy="1857375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8862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343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ru-RU" sz="4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78860" name="TextBox 16"/>
          <p:cNvSpPr txBox="1">
            <a:spLocks noChangeArrowheads="1"/>
          </p:cNvSpPr>
          <p:nvPr/>
        </p:nvSpPr>
        <p:spPr bwMode="auto">
          <a:xfrm>
            <a:off x="1143000" y="2000250"/>
            <a:ext cx="65722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Основное предназначение графического редактора </a:t>
            </a:r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Paint</a:t>
            </a:r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?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98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5717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5717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5717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5717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5717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3143250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Загрузочных секторов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5717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3149600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Текстовых файлов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5717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86313" y="3143250"/>
            <a:ext cx="1857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Файлов, содержащих изображения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5717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3286125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микросхем</a:t>
            </a:r>
          </a:p>
        </p:txBody>
      </p:sp>
      <p:grpSp>
        <p:nvGrpSpPr>
          <p:cNvPr id="79894" name="Группа 16"/>
          <p:cNvGrpSpPr>
            <a:grpSpLocks/>
          </p:cNvGrpSpPr>
          <p:nvPr/>
        </p:nvGrpSpPr>
        <p:grpSpPr bwMode="auto">
          <a:xfrm>
            <a:off x="714375" y="142875"/>
            <a:ext cx="7572375" cy="1857375"/>
            <a:chOff x="714348" y="1714488"/>
            <a:chExt cx="7572428" cy="1143008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9897" name="TextBox 36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343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ru-RU" sz="4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79895" name="TextBox 37"/>
          <p:cNvSpPr txBox="1">
            <a:spLocks noChangeArrowheads="1"/>
          </p:cNvSpPr>
          <p:nvPr/>
        </p:nvSpPr>
        <p:spPr bwMode="auto">
          <a:xfrm>
            <a:off x="1143000" y="428625"/>
            <a:ext cx="65722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Основное предназначение графического редактора </a:t>
            </a:r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Paint</a:t>
            </a:r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08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71750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86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МОЛОДЕЦ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19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931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кино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939" name="TextBox 39"/>
          <p:cNvSpPr txBox="1">
            <a:spLocks noChangeArrowheads="1"/>
          </p:cNvSpPr>
          <p:nvPr/>
        </p:nvSpPr>
        <p:spPr bwMode="auto">
          <a:xfrm>
            <a:off x="357188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81940" name="TextBox 41"/>
          <p:cNvSpPr txBox="1">
            <a:spLocks noChangeArrowheads="1"/>
          </p:cNvSpPr>
          <p:nvPr/>
        </p:nvSpPr>
        <p:spPr bwMode="auto">
          <a:xfrm>
            <a:off x="2500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81941" name="TextBox 42"/>
          <p:cNvSpPr txBox="1">
            <a:spLocks noChangeArrowheads="1"/>
          </p:cNvSpPr>
          <p:nvPr/>
        </p:nvSpPr>
        <p:spPr bwMode="auto">
          <a:xfrm>
            <a:off x="3643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81942" name="TextBox 43"/>
          <p:cNvSpPr txBox="1">
            <a:spLocks noChangeArrowheads="1"/>
          </p:cNvSpPr>
          <p:nvPr/>
        </p:nvSpPr>
        <p:spPr bwMode="auto">
          <a:xfrm>
            <a:off x="4714875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81943" name="TextBox 44"/>
          <p:cNvSpPr txBox="1">
            <a:spLocks noChangeArrowheads="1"/>
          </p:cNvSpPr>
          <p:nvPr/>
        </p:nvSpPr>
        <p:spPr bwMode="auto">
          <a:xfrm>
            <a:off x="5786438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81944" name="TextBox 45"/>
          <p:cNvSpPr txBox="1">
            <a:spLocks noChangeArrowheads="1"/>
          </p:cNvSpPr>
          <p:nvPr/>
        </p:nvSpPr>
        <p:spPr bwMode="auto">
          <a:xfrm>
            <a:off x="6858000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81945" name="TextBox 46"/>
          <p:cNvSpPr txBox="1">
            <a:spLocks noChangeArrowheads="1"/>
          </p:cNvSpPr>
          <p:nvPr/>
        </p:nvSpPr>
        <p:spPr bwMode="auto">
          <a:xfrm>
            <a:off x="7929563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81946" name="TextBox 40"/>
          <p:cNvSpPr txBox="1">
            <a:spLocks noChangeArrowheads="1"/>
          </p:cNvSpPr>
          <p:nvPr/>
        </p:nvSpPr>
        <p:spPr bwMode="auto">
          <a:xfrm>
            <a:off x="1428750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1428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Рисунок 4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28585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Рисунок 4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350043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Рисунок 4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7200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" name="Рисунок 50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564357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" name="Рисунок 51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71514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" name="Рисунок 52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78671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29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85813" y="2286000"/>
            <a:ext cx="7572375" cy="1143000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2957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ПОРЕЗАННЫЙ КУБ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14375" y="1714500"/>
            <a:ext cx="7572375" cy="2357438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469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641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Какое устройство является лишним?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39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20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00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24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86313" y="2571750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30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571750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36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49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85003" name="Группа 16"/>
          <p:cNvGrpSpPr>
            <a:grpSpLocks/>
          </p:cNvGrpSpPr>
          <p:nvPr/>
        </p:nvGrpSpPr>
        <p:grpSpPr bwMode="auto">
          <a:xfrm>
            <a:off x="714375" y="1785938"/>
            <a:ext cx="7572375" cy="2643187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5007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343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ru-RU" sz="4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85004" name="TextBox 17"/>
          <p:cNvSpPr txBox="1">
            <a:spLocks noChangeArrowheads="1"/>
          </p:cNvSpPr>
          <p:nvPr/>
        </p:nvSpPr>
        <p:spPr bwMode="auto">
          <a:xfrm>
            <a:off x="857250" y="1857375"/>
            <a:ext cx="73580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У куба были отрезаны углы при каждой вершине так, как показано на рисунке. </a:t>
            </a:r>
          </a:p>
          <a:p>
            <a:pPr algn="ctr"/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Сколько </a:t>
            </a:r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вершин имеет</a:t>
            </a:r>
          </a:p>
          <a:p>
            <a:pPr algn="ctr"/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полученная таким образом фигура?</a:t>
            </a:r>
          </a:p>
        </p:txBody>
      </p:sp>
      <p:pic>
        <p:nvPicPr>
          <p:cNvPr id="19" name="Рисунок 1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49638" y="3578225"/>
            <a:ext cx="2427287" cy="1920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60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3286125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3286125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3286125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3286125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3286125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3929063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20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3286125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00313" y="3929063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24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3286125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86313" y="3857625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30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3286125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3857625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36</a:t>
            </a:r>
          </a:p>
        </p:txBody>
      </p:sp>
      <p:grpSp>
        <p:nvGrpSpPr>
          <p:cNvPr id="86038" name="Группа 16"/>
          <p:cNvGrpSpPr>
            <a:grpSpLocks/>
          </p:cNvGrpSpPr>
          <p:nvPr/>
        </p:nvGrpSpPr>
        <p:grpSpPr bwMode="auto">
          <a:xfrm>
            <a:off x="714375" y="214313"/>
            <a:ext cx="7572375" cy="2643187"/>
            <a:chOff x="714348" y="1714488"/>
            <a:chExt cx="7572428" cy="1143008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6042" name="TextBox 26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343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ru-RU" sz="4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86039" name="TextBox 27"/>
          <p:cNvSpPr txBox="1">
            <a:spLocks noChangeArrowheads="1"/>
          </p:cNvSpPr>
          <p:nvPr/>
        </p:nvSpPr>
        <p:spPr bwMode="auto">
          <a:xfrm>
            <a:off x="857250" y="285750"/>
            <a:ext cx="73580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У куба были отрезаны углы при каждой вершине так, как показано на рисунке. </a:t>
            </a:r>
          </a:p>
          <a:p>
            <a:pPr algn="ctr"/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Сколько </a:t>
            </a:r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вершин имеет</a:t>
            </a:r>
          </a:p>
          <a:p>
            <a:pPr algn="ctr"/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полученная таким образом фигура?</a:t>
            </a:r>
          </a:p>
        </p:txBody>
      </p:sp>
      <p:pic>
        <p:nvPicPr>
          <p:cNvPr id="29" name="Рисунок 2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8850" y="1792288"/>
            <a:ext cx="1322388" cy="1468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70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71750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МОЛОДЕЦ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14875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80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806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45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/>
          <a:srcRect l="57104" t="58102" r="34961" b="34408"/>
          <a:stretch>
            <a:fillRect/>
          </a:stretch>
        </p:blipFill>
        <p:spPr bwMode="auto">
          <a:xfrm>
            <a:off x="5929322" y="3929066"/>
            <a:ext cx="1240292" cy="751548"/>
          </a:xfrm>
          <a:prstGeom prst="roundRect">
            <a:avLst>
              <a:gd name="adj" fmla="val 14013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909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909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45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/>
          <a:srcRect l="57104" t="58102" r="34961" b="34408"/>
          <a:stretch>
            <a:fillRect/>
          </a:stretch>
        </p:blipFill>
        <p:spPr bwMode="auto">
          <a:xfrm>
            <a:off x="5929322" y="3929066"/>
            <a:ext cx="1240292" cy="751548"/>
          </a:xfrm>
          <a:prstGeom prst="roundRect">
            <a:avLst>
              <a:gd name="adj" fmla="val 14013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9093" name="Picture 2"/>
          <p:cNvPicPr>
            <a:picLocks noChangeAspect="1" noChangeArrowheads="1"/>
          </p:cNvPicPr>
          <p:nvPr/>
        </p:nvPicPr>
        <p:blipFill>
          <a:blip r:embed="rId4"/>
          <a:srcRect r="9312" b="1710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01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0123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кино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0131" name="TextBox 39"/>
          <p:cNvSpPr txBox="1">
            <a:spLocks noChangeArrowheads="1"/>
          </p:cNvSpPr>
          <p:nvPr/>
        </p:nvSpPr>
        <p:spPr bwMode="auto">
          <a:xfrm>
            <a:off x="357188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90132" name="TextBox 41"/>
          <p:cNvSpPr txBox="1">
            <a:spLocks noChangeArrowheads="1"/>
          </p:cNvSpPr>
          <p:nvPr/>
        </p:nvSpPr>
        <p:spPr bwMode="auto">
          <a:xfrm>
            <a:off x="2500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90133" name="TextBox 42"/>
          <p:cNvSpPr txBox="1">
            <a:spLocks noChangeArrowheads="1"/>
          </p:cNvSpPr>
          <p:nvPr/>
        </p:nvSpPr>
        <p:spPr bwMode="auto">
          <a:xfrm>
            <a:off x="3643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90134" name="TextBox 43"/>
          <p:cNvSpPr txBox="1">
            <a:spLocks noChangeArrowheads="1"/>
          </p:cNvSpPr>
          <p:nvPr/>
        </p:nvSpPr>
        <p:spPr bwMode="auto">
          <a:xfrm>
            <a:off x="4714875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90135" name="TextBox 44"/>
          <p:cNvSpPr txBox="1">
            <a:spLocks noChangeArrowheads="1"/>
          </p:cNvSpPr>
          <p:nvPr/>
        </p:nvSpPr>
        <p:spPr bwMode="auto">
          <a:xfrm>
            <a:off x="5786438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90136" name="TextBox 45"/>
          <p:cNvSpPr txBox="1">
            <a:spLocks noChangeArrowheads="1"/>
          </p:cNvSpPr>
          <p:nvPr/>
        </p:nvSpPr>
        <p:spPr bwMode="auto">
          <a:xfrm>
            <a:off x="6858000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90137" name="TextBox 46"/>
          <p:cNvSpPr txBox="1">
            <a:spLocks noChangeArrowheads="1"/>
          </p:cNvSpPr>
          <p:nvPr/>
        </p:nvSpPr>
        <p:spPr bwMode="auto">
          <a:xfrm>
            <a:off x="7929563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90138" name="TextBox 40"/>
          <p:cNvSpPr txBox="1">
            <a:spLocks noChangeArrowheads="1"/>
          </p:cNvSpPr>
          <p:nvPr/>
        </p:nvSpPr>
        <p:spPr bwMode="auto">
          <a:xfrm>
            <a:off x="1428750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1428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Рисунок 4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28585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Рисунок 4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35742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Рисунок 4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7200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" name="Рисунок 50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564357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" name="Рисунок 51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71514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" name="Рисунок 52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78671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11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85813" y="2286000"/>
            <a:ext cx="7572375" cy="1143000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1149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УЧЁНЫЙ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1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643188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БЛЕЗ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643188"/>
            <a:ext cx="2071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БИЛЛ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2649538"/>
            <a:ext cx="2000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БОРЛАНД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643188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НОРТОН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31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3071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8"/>
          <p:cNvGrpSpPr>
            <a:grpSpLocks/>
          </p:cNvGrpSpPr>
          <p:nvPr/>
        </p:nvGrpSpPr>
        <p:grpSpPr bwMode="auto">
          <a:xfrm>
            <a:off x="714375" y="1714500"/>
            <a:ext cx="7572375" cy="1143000"/>
            <a:chOff x="714348" y="1714488"/>
            <a:chExt cx="7572428" cy="2643206"/>
          </a:xfrm>
        </p:grpSpPr>
        <p:grpSp>
          <p:nvGrpSpPr>
            <p:cNvPr id="93196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3199" name="TextBox 14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93197" name="TextBox 17"/>
            <p:cNvSpPr txBox="1">
              <a:spLocks noChangeArrowheads="1"/>
            </p:cNvSpPr>
            <p:nvPr/>
          </p:nvSpPr>
          <p:spPr bwMode="auto">
            <a:xfrm>
              <a:off x="1214414" y="2210089"/>
              <a:ext cx="6143668" cy="1209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Как звали учёного Паскаля?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дискета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компакт-диск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86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флэш - память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дисковод</a:t>
            </a:r>
          </a:p>
        </p:txBody>
      </p:sp>
      <p:grpSp>
        <p:nvGrpSpPr>
          <p:cNvPr id="25" name="Группа 16"/>
          <p:cNvGrpSpPr>
            <a:grpSpLocks/>
          </p:cNvGrpSpPr>
          <p:nvPr/>
        </p:nvGrpSpPr>
        <p:grpSpPr bwMode="auto">
          <a:xfrm>
            <a:off x="214313" y="285750"/>
            <a:ext cx="8572500" cy="1428750"/>
            <a:chOff x="714348" y="1714488"/>
            <a:chExt cx="7572428" cy="1143008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504" name="TextBox 26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641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Какое устройство является лишним?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42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3000375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3000375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3000375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3000375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3000375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364331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БЛЕЗ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3000375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3643313"/>
            <a:ext cx="2071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БИЛЛ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3000375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3649663"/>
            <a:ext cx="2000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БОРЛАНД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3000375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364331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НОРТОН</a:t>
            </a:r>
          </a:p>
        </p:txBody>
      </p:sp>
      <p:sp>
        <p:nvSpPr>
          <p:cNvPr id="94230" name="TextBox 26"/>
          <p:cNvSpPr txBox="1">
            <a:spLocks noChangeArrowheads="1"/>
          </p:cNvSpPr>
          <p:nvPr/>
        </p:nvSpPr>
        <p:spPr bwMode="auto">
          <a:xfrm>
            <a:off x="1214438" y="1928813"/>
            <a:ext cx="6143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Как звали учёного Паскаля?</a:t>
            </a:r>
          </a:p>
        </p:txBody>
      </p:sp>
      <p:grpSp>
        <p:nvGrpSpPr>
          <p:cNvPr id="28" name="Группа 18"/>
          <p:cNvGrpSpPr>
            <a:grpSpLocks/>
          </p:cNvGrpSpPr>
          <p:nvPr/>
        </p:nvGrpSpPr>
        <p:grpSpPr bwMode="auto">
          <a:xfrm>
            <a:off x="714375" y="1071563"/>
            <a:ext cx="7572375" cy="1143000"/>
            <a:chOff x="714348" y="1714488"/>
            <a:chExt cx="7572428" cy="2643206"/>
          </a:xfrm>
        </p:grpSpPr>
        <p:grpSp>
          <p:nvGrpSpPr>
            <p:cNvPr id="94232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38" name="Скругленный прямоугольник 37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4235" name="TextBox 38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94233" name="TextBox 36"/>
            <p:cNvSpPr txBox="1">
              <a:spLocks noChangeArrowheads="1"/>
            </p:cNvSpPr>
            <p:nvPr/>
          </p:nvSpPr>
          <p:spPr bwMode="auto">
            <a:xfrm>
              <a:off x="1214414" y="2210089"/>
              <a:ext cx="6143668" cy="1209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Как звали учёного Паскаля?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52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МОЛОДЕЦ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71750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14875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62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6267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кино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6275" name="TextBox 39"/>
          <p:cNvSpPr txBox="1">
            <a:spLocks noChangeArrowheads="1"/>
          </p:cNvSpPr>
          <p:nvPr/>
        </p:nvSpPr>
        <p:spPr bwMode="auto">
          <a:xfrm>
            <a:off x="357188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96276" name="TextBox 41"/>
          <p:cNvSpPr txBox="1">
            <a:spLocks noChangeArrowheads="1"/>
          </p:cNvSpPr>
          <p:nvPr/>
        </p:nvSpPr>
        <p:spPr bwMode="auto">
          <a:xfrm>
            <a:off x="2500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96277" name="TextBox 42"/>
          <p:cNvSpPr txBox="1">
            <a:spLocks noChangeArrowheads="1"/>
          </p:cNvSpPr>
          <p:nvPr/>
        </p:nvSpPr>
        <p:spPr bwMode="auto">
          <a:xfrm>
            <a:off x="3643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96278" name="TextBox 43"/>
          <p:cNvSpPr txBox="1">
            <a:spLocks noChangeArrowheads="1"/>
          </p:cNvSpPr>
          <p:nvPr/>
        </p:nvSpPr>
        <p:spPr bwMode="auto">
          <a:xfrm>
            <a:off x="4714875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96279" name="TextBox 44"/>
          <p:cNvSpPr txBox="1">
            <a:spLocks noChangeArrowheads="1"/>
          </p:cNvSpPr>
          <p:nvPr/>
        </p:nvSpPr>
        <p:spPr bwMode="auto">
          <a:xfrm>
            <a:off x="5786438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96280" name="TextBox 45"/>
          <p:cNvSpPr txBox="1">
            <a:spLocks noChangeArrowheads="1"/>
          </p:cNvSpPr>
          <p:nvPr/>
        </p:nvSpPr>
        <p:spPr bwMode="auto">
          <a:xfrm>
            <a:off x="6858000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96281" name="TextBox 46"/>
          <p:cNvSpPr txBox="1">
            <a:spLocks noChangeArrowheads="1"/>
          </p:cNvSpPr>
          <p:nvPr/>
        </p:nvSpPr>
        <p:spPr bwMode="auto">
          <a:xfrm>
            <a:off x="7929563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96282" name="TextBox 40"/>
          <p:cNvSpPr txBox="1">
            <a:spLocks noChangeArrowheads="1"/>
          </p:cNvSpPr>
          <p:nvPr/>
        </p:nvSpPr>
        <p:spPr bwMode="auto">
          <a:xfrm>
            <a:off x="1428750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1428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Рисунок 4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28585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Рисунок 4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35742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Рисунок 4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350043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" name="Рисунок 50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564357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" name="Рисунок 51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71514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" name="Рисунок 52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78671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72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85813" y="2286000"/>
            <a:ext cx="7572375" cy="1143000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7293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МЕРА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83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8 бит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643188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256 бит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86313" y="2357438"/>
            <a:ext cx="20002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1024 бит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428875"/>
            <a:ext cx="18573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8192 бит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93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3071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8"/>
          <p:cNvGrpSpPr>
            <a:grpSpLocks/>
          </p:cNvGrpSpPr>
          <p:nvPr/>
        </p:nvGrpSpPr>
        <p:grpSpPr bwMode="auto">
          <a:xfrm>
            <a:off x="714375" y="1714500"/>
            <a:ext cx="7572375" cy="1143000"/>
            <a:chOff x="714348" y="1714488"/>
            <a:chExt cx="7572428" cy="2643206"/>
          </a:xfrm>
        </p:grpSpPr>
        <p:grpSp>
          <p:nvGrpSpPr>
            <p:cNvPr id="99340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9343" name="TextBox 14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99341" name="TextBox 17"/>
            <p:cNvSpPr txBox="1">
              <a:spLocks noChangeArrowheads="1"/>
            </p:cNvSpPr>
            <p:nvPr/>
          </p:nvSpPr>
          <p:spPr bwMode="auto">
            <a:xfrm>
              <a:off x="1714480" y="2210089"/>
              <a:ext cx="6143668" cy="1636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>
                  <a:solidFill>
                    <a:schemeClr val="bg1"/>
                  </a:solidFill>
                  <a:latin typeface="Calibri" pitchFamily="34" charset="0"/>
                </a:rPr>
                <a:t>1 Кбайт содержит?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03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8 бит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643188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256 бит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86313" y="2357438"/>
            <a:ext cx="20002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1024 бит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428875"/>
            <a:ext cx="18573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8192 бит</a:t>
            </a:r>
          </a:p>
        </p:txBody>
      </p:sp>
      <p:grpSp>
        <p:nvGrpSpPr>
          <p:cNvPr id="27" name="Группа 18"/>
          <p:cNvGrpSpPr>
            <a:grpSpLocks/>
          </p:cNvGrpSpPr>
          <p:nvPr/>
        </p:nvGrpSpPr>
        <p:grpSpPr bwMode="auto">
          <a:xfrm>
            <a:off x="785813" y="285750"/>
            <a:ext cx="7572375" cy="1143000"/>
            <a:chOff x="714348" y="1714488"/>
            <a:chExt cx="7572428" cy="2643206"/>
          </a:xfrm>
        </p:grpSpPr>
        <p:grpSp>
          <p:nvGrpSpPr>
            <p:cNvPr id="100375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37" name="Скругленный прямоугольник 36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00378" name="TextBox 37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00376" name="TextBox 28"/>
            <p:cNvSpPr txBox="1">
              <a:spLocks noChangeArrowheads="1"/>
            </p:cNvSpPr>
            <p:nvPr/>
          </p:nvSpPr>
          <p:spPr bwMode="auto">
            <a:xfrm>
              <a:off x="1714480" y="2210089"/>
              <a:ext cx="6143668" cy="1636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>
                  <a:solidFill>
                    <a:schemeClr val="bg1"/>
                  </a:solidFill>
                  <a:latin typeface="Calibri" pitchFamily="34" charset="0"/>
                </a:rPr>
                <a:t>1 Кбайт содержит?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13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71750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14875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МОЛОДЕЦ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4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411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кино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419" name="TextBox 39"/>
          <p:cNvSpPr txBox="1">
            <a:spLocks noChangeArrowheads="1"/>
          </p:cNvSpPr>
          <p:nvPr/>
        </p:nvSpPr>
        <p:spPr bwMode="auto">
          <a:xfrm>
            <a:off x="357188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102420" name="TextBox 41"/>
          <p:cNvSpPr txBox="1">
            <a:spLocks noChangeArrowheads="1"/>
          </p:cNvSpPr>
          <p:nvPr/>
        </p:nvSpPr>
        <p:spPr bwMode="auto">
          <a:xfrm>
            <a:off x="2500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102421" name="TextBox 42"/>
          <p:cNvSpPr txBox="1">
            <a:spLocks noChangeArrowheads="1"/>
          </p:cNvSpPr>
          <p:nvPr/>
        </p:nvSpPr>
        <p:spPr bwMode="auto">
          <a:xfrm>
            <a:off x="3643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102422" name="TextBox 43"/>
          <p:cNvSpPr txBox="1">
            <a:spLocks noChangeArrowheads="1"/>
          </p:cNvSpPr>
          <p:nvPr/>
        </p:nvSpPr>
        <p:spPr bwMode="auto">
          <a:xfrm>
            <a:off x="4714875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102423" name="TextBox 44"/>
          <p:cNvSpPr txBox="1">
            <a:spLocks noChangeArrowheads="1"/>
          </p:cNvSpPr>
          <p:nvPr/>
        </p:nvSpPr>
        <p:spPr bwMode="auto">
          <a:xfrm>
            <a:off x="5786438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102424" name="TextBox 45"/>
          <p:cNvSpPr txBox="1">
            <a:spLocks noChangeArrowheads="1"/>
          </p:cNvSpPr>
          <p:nvPr/>
        </p:nvSpPr>
        <p:spPr bwMode="auto">
          <a:xfrm>
            <a:off x="6858000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102425" name="TextBox 46"/>
          <p:cNvSpPr txBox="1">
            <a:spLocks noChangeArrowheads="1"/>
          </p:cNvSpPr>
          <p:nvPr/>
        </p:nvSpPr>
        <p:spPr bwMode="auto">
          <a:xfrm>
            <a:off x="7929563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102426" name="TextBox 40"/>
          <p:cNvSpPr txBox="1">
            <a:spLocks noChangeArrowheads="1"/>
          </p:cNvSpPr>
          <p:nvPr/>
        </p:nvSpPr>
        <p:spPr bwMode="auto">
          <a:xfrm>
            <a:off x="1428750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1428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Рисунок 4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28585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Рисунок 4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35742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Рисунок 4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350043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" name="Рисунок 50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7200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" name="Рисунок 51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71514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" name="Рисунок 52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78671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34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428625" y="1000125"/>
            <a:ext cx="8001000" cy="3071813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8"/>
          <p:cNvGrpSpPr>
            <a:grpSpLocks/>
          </p:cNvGrpSpPr>
          <p:nvPr/>
        </p:nvGrpSpPr>
        <p:grpSpPr bwMode="auto">
          <a:xfrm>
            <a:off x="642938" y="2071688"/>
            <a:ext cx="7572375" cy="1143000"/>
            <a:chOff x="714348" y="1714488"/>
            <a:chExt cx="7572428" cy="2643206"/>
          </a:xfrm>
        </p:grpSpPr>
        <p:grpSp>
          <p:nvGrpSpPr>
            <p:cNvPr id="103436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03439" name="TextBox 14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03437" name="TextBox 17"/>
            <p:cNvSpPr txBox="1">
              <a:spLocks noChangeArrowheads="1"/>
            </p:cNvSpPr>
            <p:nvPr/>
          </p:nvSpPr>
          <p:spPr bwMode="auto">
            <a:xfrm>
              <a:off x="1714480" y="2210089"/>
              <a:ext cx="6143668" cy="1636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>
                  <a:solidFill>
                    <a:schemeClr val="bg1"/>
                  </a:solidFill>
                  <a:latin typeface="Calibri" pitchFamily="34" charset="0"/>
                </a:rPr>
                <a:t>УСТРОЙСТВА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71750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14875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МОЛОДЕЦ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4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643188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2649538"/>
            <a:ext cx="200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643188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54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85813" y="1285875"/>
            <a:ext cx="7572375" cy="1200150"/>
            <a:chOff x="714348" y="714356"/>
            <a:chExt cx="7572428" cy="1200329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714356"/>
              <a:ext cx="7572428" cy="1143170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5486" name="TextBox 14"/>
            <p:cNvSpPr txBox="1">
              <a:spLocks noChangeArrowheads="1"/>
            </p:cNvSpPr>
            <p:nvPr/>
          </p:nvSpPr>
          <p:spPr bwMode="auto">
            <a:xfrm>
              <a:off x="1142976" y="714356"/>
              <a:ext cx="6500858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>
                  <a:solidFill>
                    <a:schemeClr val="bg1"/>
                  </a:solidFill>
                  <a:latin typeface="Calibri" pitchFamily="34" charset="0"/>
                </a:rPr>
                <a:t>Сколько устройств, изображенных на рисунке, предназначены</a:t>
              </a:r>
            </a:p>
            <a:p>
              <a:pPr algn="ctr"/>
              <a:r>
                <a:rPr lang="ru-RU" sz="2400">
                  <a:solidFill>
                    <a:schemeClr val="bg1"/>
                  </a:solidFill>
                  <a:latin typeface="Calibri" pitchFamily="34" charset="0"/>
                </a:rPr>
                <a:t>для вывода какого-либо из видов информации?</a:t>
              </a:r>
              <a:endParaRPr lang="ru-RU" sz="2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pic>
        <p:nvPicPr>
          <p:cNvPr id="105484" name="Рисунок 15"/>
          <p:cNvPicPr>
            <a:picLocks noChangeAspect="1" noChangeArrowheads="1"/>
          </p:cNvPicPr>
          <p:nvPr/>
        </p:nvPicPr>
        <p:blipFill>
          <a:blip r:embed="rId3"/>
          <a:srcRect l="56084" t="66113" r="5159" b="19194"/>
          <a:stretch>
            <a:fillRect/>
          </a:stretch>
        </p:blipFill>
        <p:spPr bwMode="auto">
          <a:xfrm>
            <a:off x="1357313" y="2786063"/>
            <a:ext cx="614362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64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335756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335756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335756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335756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335756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4000500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335756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4000500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335756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643438" y="4006850"/>
            <a:ext cx="200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335756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4000500"/>
            <a:ext cx="1857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106518" name="TextBox 25"/>
          <p:cNvSpPr txBox="1">
            <a:spLocks noChangeArrowheads="1"/>
          </p:cNvSpPr>
          <p:nvPr/>
        </p:nvSpPr>
        <p:spPr bwMode="auto">
          <a:xfrm>
            <a:off x="1214438" y="1285875"/>
            <a:ext cx="6500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Сколько устройств, изображенных на рисунке, предназначены</a:t>
            </a:r>
          </a:p>
          <a:p>
            <a:pPr algn="ctr"/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для вывода какого-либо из видов информации?</a:t>
            </a:r>
            <a:endParaRPr lang="ru-RU" sz="2400" b="1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27" name="Группа 16"/>
          <p:cNvGrpSpPr>
            <a:grpSpLocks/>
          </p:cNvGrpSpPr>
          <p:nvPr/>
        </p:nvGrpSpPr>
        <p:grpSpPr bwMode="auto">
          <a:xfrm>
            <a:off x="785813" y="300038"/>
            <a:ext cx="7572375" cy="1200150"/>
            <a:chOff x="714348" y="-271659"/>
            <a:chExt cx="7572428" cy="1200329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714348" y="-214500"/>
              <a:ext cx="7572428" cy="1143170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6522" name="TextBox 28"/>
            <p:cNvSpPr txBox="1">
              <a:spLocks noChangeArrowheads="1"/>
            </p:cNvSpPr>
            <p:nvPr/>
          </p:nvSpPr>
          <p:spPr bwMode="auto">
            <a:xfrm>
              <a:off x="1142976" y="-271659"/>
              <a:ext cx="6500858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>
                  <a:solidFill>
                    <a:schemeClr val="bg1"/>
                  </a:solidFill>
                  <a:latin typeface="Calibri" pitchFamily="34" charset="0"/>
                </a:rPr>
                <a:t>Сколько устройств, изображенных на рисунке, предназначены</a:t>
              </a:r>
            </a:p>
            <a:p>
              <a:pPr algn="ctr"/>
              <a:r>
                <a:rPr lang="ru-RU" sz="2400">
                  <a:solidFill>
                    <a:schemeClr val="bg1"/>
                  </a:solidFill>
                  <a:latin typeface="Calibri" pitchFamily="34" charset="0"/>
                </a:rPr>
                <a:t>для вывода какого-либо из видов информации?</a:t>
              </a:r>
              <a:endParaRPr lang="ru-RU" sz="2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pic>
        <p:nvPicPr>
          <p:cNvPr id="106520" name="Рисунок 36"/>
          <p:cNvPicPr>
            <a:picLocks noChangeAspect="1" noChangeArrowheads="1"/>
          </p:cNvPicPr>
          <p:nvPr/>
        </p:nvPicPr>
        <p:blipFill>
          <a:blip r:embed="rId3"/>
          <a:srcRect l="56084" t="66113" r="5159" b="19194"/>
          <a:stretch>
            <a:fillRect/>
          </a:stretch>
        </p:blipFill>
        <p:spPr bwMode="auto">
          <a:xfrm>
            <a:off x="1428750" y="1785938"/>
            <a:ext cx="614362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75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71750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МОЛОДЕЦ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14875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85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214313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8555" name="TextBox 31"/>
          <p:cNvSpPr txBox="1">
            <a:spLocks noChangeArrowheads="1"/>
          </p:cNvSpPr>
          <p:nvPr/>
        </p:nvSpPr>
        <p:spPr bwMode="auto">
          <a:xfrm>
            <a:off x="2500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кино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75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57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500438" y="2000250"/>
            <a:ext cx="1000125" cy="87471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72000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63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15125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786688" y="1982788"/>
            <a:ext cx="1000125" cy="874712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8563" name="TextBox 39"/>
          <p:cNvSpPr txBox="1">
            <a:spLocks noChangeArrowheads="1"/>
          </p:cNvSpPr>
          <p:nvPr/>
        </p:nvSpPr>
        <p:spPr bwMode="auto">
          <a:xfrm>
            <a:off x="357188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108564" name="TextBox 41"/>
          <p:cNvSpPr txBox="1">
            <a:spLocks noChangeArrowheads="1"/>
          </p:cNvSpPr>
          <p:nvPr/>
        </p:nvSpPr>
        <p:spPr bwMode="auto">
          <a:xfrm>
            <a:off x="2500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108565" name="TextBox 42"/>
          <p:cNvSpPr txBox="1">
            <a:spLocks noChangeArrowheads="1"/>
          </p:cNvSpPr>
          <p:nvPr/>
        </p:nvSpPr>
        <p:spPr bwMode="auto">
          <a:xfrm>
            <a:off x="3643313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108566" name="TextBox 43"/>
          <p:cNvSpPr txBox="1">
            <a:spLocks noChangeArrowheads="1"/>
          </p:cNvSpPr>
          <p:nvPr/>
        </p:nvSpPr>
        <p:spPr bwMode="auto">
          <a:xfrm>
            <a:off x="4714875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108567" name="TextBox 44"/>
          <p:cNvSpPr txBox="1">
            <a:spLocks noChangeArrowheads="1"/>
          </p:cNvSpPr>
          <p:nvPr/>
        </p:nvSpPr>
        <p:spPr bwMode="auto">
          <a:xfrm>
            <a:off x="5786438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108568" name="TextBox 45"/>
          <p:cNvSpPr txBox="1">
            <a:spLocks noChangeArrowheads="1"/>
          </p:cNvSpPr>
          <p:nvPr/>
        </p:nvSpPr>
        <p:spPr bwMode="auto">
          <a:xfrm>
            <a:off x="6858000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7</a:t>
            </a:r>
          </a:p>
        </p:txBody>
      </p:sp>
      <p:sp>
        <p:nvSpPr>
          <p:cNvPr id="108569" name="TextBox 46"/>
          <p:cNvSpPr txBox="1">
            <a:spLocks noChangeArrowheads="1"/>
          </p:cNvSpPr>
          <p:nvPr/>
        </p:nvSpPr>
        <p:spPr bwMode="auto">
          <a:xfrm>
            <a:off x="7929563" y="2000250"/>
            <a:ext cx="714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108570" name="TextBox 40"/>
          <p:cNvSpPr txBox="1">
            <a:spLocks noChangeArrowheads="1"/>
          </p:cNvSpPr>
          <p:nvPr/>
        </p:nvSpPr>
        <p:spPr bwMode="auto">
          <a:xfrm>
            <a:off x="1428750" y="2071688"/>
            <a:ext cx="714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2</a:t>
            </a:r>
          </a:p>
        </p:txBody>
      </p:sp>
      <p:pic>
        <p:nvPicPr>
          <p:cNvPr id="27" name="Рисунок 2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1428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Рисунок 4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28585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Рисунок 4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357422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Рисунок 4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350043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" name="Рисунок 50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7200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2" name="Рисунок 51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564357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" name="Рисунок 52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786710" y="2000240"/>
            <a:ext cx="1000100" cy="85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95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71500" y="785813"/>
            <a:ext cx="8001000" cy="4214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6"/>
          <p:cNvGrpSpPr>
            <a:grpSpLocks/>
          </p:cNvGrpSpPr>
          <p:nvPr/>
        </p:nvGrpSpPr>
        <p:grpSpPr bwMode="auto">
          <a:xfrm>
            <a:off x="785813" y="2286000"/>
            <a:ext cx="7572375" cy="1143000"/>
            <a:chOff x="714348" y="1714488"/>
            <a:chExt cx="7572428" cy="11430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714488"/>
              <a:ext cx="7572428" cy="1143008"/>
            </a:xfrm>
            <a:prstGeom prst="roundRect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9581" name="TextBox 14"/>
            <p:cNvSpPr txBox="1">
              <a:spLocks noChangeArrowheads="1"/>
            </p:cNvSpPr>
            <p:nvPr/>
          </p:nvSpPr>
          <p:spPr bwMode="auto">
            <a:xfrm>
              <a:off x="1142976" y="1928802"/>
              <a:ext cx="650085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4000" b="1">
                  <a:solidFill>
                    <a:schemeClr val="bg1"/>
                  </a:solidFill>
                  <a:latin typeface="Calibri" pitchFamily="34" charset="0"/>
                </a:rPr>
                <a:t>ТЕРМИН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05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0" y="2643188"/>
            <a:ext cx="2214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Calibri" pitchFamily="34" charset="0"/>
              </a:rPr>
              <a:t>hardware</a:t>
            </a:r>
            <a:endParaRPr lang="ru-RU" sz="4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2643188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Calibri" pitchFamily="34" charset="0"/>
              </a:rPr>
              <a:t>software</a:t>
            </a:r>
            <a:endParaRPr lang="ru-RU" sz="4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500563" y="2649538"/>
            <a:ext cx="2500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Calibri" pitchFamily="34" charset="0"/>
              </a:rPr>
              <a:t>comware</a:t>
            </a:r>
            <a:endParaRPr lang="ru-RU" sz="4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00875" y="2643188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Calibri" pitchFamily="34" charset="0"/>
              </a:rPr>
              <a:t>freeware</a:t>
            </a:r>
            <a:endParaRPr lang="ru-RU" sz="40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16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785813" y="928688"/>
            <a:ext cx="8001000" cy="3071812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1" name="Группа 18"/>
          <p:cNvGrpSpPr>
            <a:grpSpLocks/>
          </p:cNvGrpSpPr>
          <p:nvPr/>
        </p:nvGrpSpPr>
        <p:grpSpPr bwMode="auto">
          <a:xfrm>
            <a:off x="714375" y="1428750"/>
            <a:ext cx="7643813" cy="1957388"/>
            <a:chOff x="642910" y="1714488"/>
            <a:chExt cx="7643866" cy="2643206"/>
          </a:xfrm>
        </p:grpSpPr>
        <p:grpSp>
          <p:nvGrpSpPr>
            <p:cNvPr id="111628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1631" name="TextBox 14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11629" name="TextBox 17"/>
            <p:cNvSpPr txBox="1">
              <a:spLocks noChangeArrowheads="1"/>
            </p:cNvSpPr>
            <p:nvPr/>
          </p:nvSpPr>
          <p:spPr bwMode="auto">
            <a:xfrm>
              <a:off x="642910" y="1856845"/>
              <a:ext cx="7429552" cy="1869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Компьютерные программы, которые можно бесплатно использовать и копировать, обозначаются термином…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26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307181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307181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307181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3071813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307181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0" y="3714750"/>
            <a:ext cx="2214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Calibri" pitchFamily="34" charset="0"/>
              </a:rPr>
              <a:t>hardware</a:t>
            </a:r>
            <a:endParaRPr lang="ru-RU" sz="4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307181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428875" y="3714750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Calibri" pitchFamily="34" charset="0"/>
              </a:rPr>
              <a:t>software</a:t>
            </a:r>
            <a:endParaRPr lang="ru-RU" sz="4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307181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500563" y="3721100"/>
            <a:ext cx="2500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Calibri" pitchFamily="34" charset="0"/>
              </a:rPr>
              <a:t>comware</a:t>
            </a:r>
            <a:endParaRPr lang="ru-RU" sz="4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3071813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00875" y="3714750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Calibri" pitchFamily="34" charset="0"/>
              </a:rPr>
              <a:t>freeware</a:t>
            </a:r>
            <a:endParaRPr lang="ru-RU" sz="4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2662" name="TextBox 24"/>
          <p:cNvSpPr txBox="1">
            <a:spLocks noChangeArrowheads="1"/>
          </p:cNvSpPr>
          <p:nvPr/>
        </p:nvSpPr>
        <p:spPr bwMode="auto">
          <a:xfrm>
            <a:off x="714375" y="1533525"/>
            <a:ext cx="742950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Компьютерные программы, которые можно бесплатно использовать и копировать, обозначаются термином…</a:t>
            </a:r>
          </a:p>
        </p:txBody>
      </p:sp>
      <p:grpSp>
        <p:nvGrpSpPr>
          <p:cNvPr id="26" name="Группа 18"/>
          <p:cNvGrpSpPr>
            <a:grpSpLocks/>
          </p:cNvGrpSpPr>
          <p:nvPr/>
        </p:nvGrpSpPr>
        <p:grpSpPr bwMode="auto">
          <a:xfrm>
            <a:off x="785813" y="714375"/>
            <a:ext cx="7643812" cy="1957388"/>
            <a:chOff x="642910" y="1714488"/>
            <a:chExt cx="7643866" cy="2643206"/>
          </a:xfrm>
        </p:grpSpPr>
        <p:grpSp>
          <p:nvGrpSpPr>
            <p:cNvPr id="112664" name="Группа 16"/>
            <p:cNvGrpSpPr>
              <a:grpSpLocks/>
            </p:cNvGrpSpPr>
            <p:nvPr/>
          </p:nvGrpSpPr>
          <p:grpSpPr bwMode="auto">
            <a:xfrm>
              <a:off x="714348" y="1714488"/>
              <a:ext cx="7572428" cy="2643206"/>
              <a:chOff x="714348" y="1714488"/>
              <a:chExt cx="7572428" cy="1143008"/>
            </a:xfrm>
          </p:grpSpPr>
          <p:sp>
            <p:nvSpPr>
              <p:cNvPr id="29" name="Скругленный прямоугольник 28"/>
              <p:cNvSpPr/>
              <p:nvPr/>
            </p:nvSpPr>
            <p:spPr>
              <a:xfrm>
                <a:off x="714348" y="1714488"/>
                <a:ext cx="7572428" cy="1143008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2667" name="TextBox 36"/>
              <p:cNvSpPr txBox="1">
                <a:spLocks noChangeArrowheads="1"/>
              </p:cNvSpPr>
              <p:nvPr/>
            </p:nvSpPr>
            <p:spPr bwMode="auto">
              <a:xfrm>
                <a:off x="1142976" y="1928802"/>
                <a:ext cx="6500858" cy="3432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40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12665" name="TextBox 27"/>
            <p:cNvSpPr txBox="1">
              <a:spLocks noChangeArrowheads="1"/>
            </p:cNvSpPr>
            <p:nvPr/>
          </p:nvSpPr>
          <p:spPr bwMode="auto">
            <a:xfrm>
              <a:off x="642910" y="1856845"/>
              <a:ext cx="7429552" cy="1869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>
                  <a:solidFill>
                    <a:schemeClr val="bg1"/>
                  </a:solidFill>
                  <a:latin typeface="Calibri" pitchFamily="34" charset="0"/>
                </a:rPr>
                <a:t>Компьютерные программы, которые можно бесплатно использовать и копировать, обозначаются термином…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36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-71470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142872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2928926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4500562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6072198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2" cstate="print"/>
          <a:srcRect l="17275" t="16804" r="16592" b="26082"/>
          <a:stretch>
            <a:fillRect/>
          </a:stretch>
        </p:blipFill>
        <p:spPr bwMode="auto">
          <a:xfrm>
            <a:off x="7643834" y="5756069"/>
            <a:ext cx="1619497" cy="110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4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86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71750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572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14875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ПРОВАЛ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58000" y="2000250"/>
            <a:ext cx="2286000" cy="2000250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072313" y="2786063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МОЛОДЕЦ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836</Words>
  <Application>Microsoft Office PowerPoint</Application>
  <PresentationFormat>Экран (4:3)</PresentationFormat>
  <Paragraphs>416</Paragraphs>
  <Slides>108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108</vt:i4>
      </vt:variant>
    </vt:vector>
  </HeadingPairs>
  <TitlesOfParts>
    <vt:vector size="111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67</cp:revision>
  <dcterms:created xsi:type="dcterms:W3CDTF">2011-11-27T00:52:15Z</dcterms:created>
  <dcterms:modified xsi:type="dcterms:W3CDTF">2020-07-14T22:31:08Z</dcterms:modified>
</cp:coreProperties>
</file>