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7" r:id="rId3"/>
    <p:sldId id="308" r:id="rId4"/>
    <p:sldId id="265" r:id="rId5"/>
    <p:sldId id="258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7" r:id="rId17"/>
    <p:sldId id="276" r:id="rId18"/>
    <p:sldId id="278" r:id="rId19"/>
    <p:sldId id="257" r:id="rId20"/>
    <p:sldId id="261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264" r:id="rId50"/>
    <p:sldId id="263" r:id="rId51"/>
    <p:sldId id="260" r:id="rId52"/>
    <p:sldId id="309" r:id="rId5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1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47" autoAdjust="0"/>
    <p:restoredTop sz="94660"/>
  </p:normalViewPr>
  <p:slideViewPr>
    <p:cSldViewPr>
      <p:cViewPr varScale="1">
        <p:scale>
          <a:sx n="96" d="100"/>
          <a:sy n="96" d="100"/>
        </p:scale>
        <p:origin x="84" y="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ssledovatel2-1024x99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83518"/>
            <a:ext cx="3399978" cy="450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http://uzluga.ru/potre/%D0%A3%D1%80%D0%BE%D0%BA+%D0%BC%D0%B0%D1%82%D0%B5%D0%BC%D0%B0%D1%82%D0%B8%D0%BA%D0%B8+%D0%B2+4+%D0%BA%D0%BB%D0%B0%D1%81%D1%81%D0%B5e/78316_html_m4983f34a.png"/>
          <p:cNvPicPr/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" t="23386" r="5921" b="37205"/>
          <a:stretch/>
        </p:blipFill>
        <p:spPr bwMode="auto">
          <a:xfrm>
            <a:off x="179512" y="151895"/>
            <a:ext cx="4464496" cy="792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31590"/>
            <a:ext cx="576064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643511"/>
            <a:ext cx="5176664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357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7D37E8B-801C-4C33-8BBA-D70E064837D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788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7D37E8B-801C-4C33-8BBA-D70E064837D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80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95486"/>
            <a:ext cx="6203032" cy="85725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203598"/>
            <a:ext cx="7272808" cy="339447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8581214-123-numbers-Stock-Vector-numbers-school-preschoo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3076"/>
            <a:ext cx="115212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9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43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8581214-123-numbers-Stock-Vector-numbers-school-preschoo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034" y="3924214"/>
            <a:ext cx="115212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203598"/>
            <a:ext cx="4038600" cy="33123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203598"/>
            <a:ext cx="4038600" cy="33123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57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8581214-123-numbers-Stock-Vector-numbers-school-preschoo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3076"/>
            <a:ext cx="115212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2000" y="163564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22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6347048" cy="85725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8581214-123-numbers-Stock-Vector-numbers-school-preschoo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3076"/>
            <a:ext cx="115212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146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2" descr="8581214-123-numbers-Stock-Vector-numbers-school-preschoo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3076"/>
            <a:ext cx="115212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12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07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7D37E8B-801C-4C33-8BBA-D70E064837D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90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4CEA8-C65B-4E0B-9186-CF6D2FB7DF0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13618"/>
            <a:ext cx="9144000" cy="5129882"/>
          </a:xfrm>
          <a:prstGeom prst="frame">
            <a:avLst>
              <a:gd name="adj1" fmla="val 2102"/>
            </a:avLst>
          </a:prstGeom>
          <a:solidFill>
            <a:srgbClr val="ED1F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5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4.xml"/><Relationship Id="rId18" Type="http://schemas.openxmlformats.org/officeDocument/2006/relationships/slide" Target="slide13.xml"/><Relationship Id="rId26" Type="http://schemas.openxmlformats.org/officeDocument/2006/relationships/slide" Target="slide37.xml"/><Relationship Id="rId39" Type="http://schemas.openxmlformats.org/officeDocument/2006/relationships/slide" Target="slide11.xml"/><Relationship Id="rId3" Type="http://schemas.openxmlformats.org/officeDocument/2006/relationships/slide" Target="slide48.xml"/><Relationship Id="rId21" Type="http://schemas.openxmlformats.org/officeDocument/2006/relationships/slide" Target="slide8.xml"/><Relationship Id="rId34" Type="http://schemas.openxmlformats.org/officeDocument/2006/relationships/slide" Target="slide24.xml"/><Relationship Id="rId42" Type="http://schemas.openxmlformats.org/officeDocument/2006/relationships/slide" Target="slide21.xml"/><Relationship Id="rId7" Type="http://schemas.openxmlformats.org/officeDocument/2006/relationships/slide" Target="slide46.xml"/><Relationship Id="rId12" Type="http://schemas.openxmlformats.org/officeDocument/2006/relationships/slide" Target="slide17.xml"/><Relationship Id="rId17" Type="http://schemas.openxmlformats.org/officeDocument/2006/relationships/slide" Target="slide29.xml"/><Relationship Id="rId25" Type="http://schemas.openxmlformats.org/officeDocument/2006/relationships/slide" Target="slide16.xml"/><Relationship Id="rId33" Type="http://schemas.openxmlformats.org/officeDocument/2006/relationships/slide" Target="slide23.xml"/><Relationship Id="rId38" Type="http://schemas.openxmlformats.org/officeDocument/2006/relationships/slide" Target="slide27.xml"/><Relationship Id="rId46" Type="http://schemas.openxmlformats.org/officeDocument/2006/relationships/slide" Target="slide44.xml"/><Relationship Id="rId2" Type="http://schemas.openxmlformats.org/officeDocument/2006/relationships/image" Target="../media/image4.jpeg"/><Relationship Id="rId16" Type="http://schemas.openxmlformats.org/officeDocument/2006/relationships/slide" Target="slide30.xml"/><Relationship Id="rId20" Type="http://schemas.openxmlformats.org/officeDocument/2006/relationships/slide" Target="slide41.xml"/><Relationship Id="rId29" Type="http://schemas.openxmlformats.org/officeDocument/2006/relationships/slide" Target="slide34.xml"/><Relationship Id="rId41" Type="http://schemas.openxmlformats.org/officeDocument/2006/relationships/slide" Target="slide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slide" Target="slide7.xml"/><Relationship Id="rId24" Type="http://schemas.openxmlformats.org/officeDocument/2006/relationships/slide" Target="slide38.xml"/><Relationship Id="rId32" Type="http://schemas.openxmlformats.org/officeDocument/2006/relationships/slide" Target="slide9.xml"/><Relationship Id="rId37" Type="http://schemas.openxmlformats.org/officeDocument/2006/relationships/slide" Target="slide12.xml"/><Relationship Id="rId40" Type="http://schemas.openxmlformats.org/officeDocument/2006/relationships/slide" Target="slide28.xml"/><Relationship Id="rId45" Type="http://schemas.openxmlformats.org/officeDocument/2006/relationships/slide" Target="slide49.xml"/><Relationship Id="rId5" Type="http://schemas.openxmlformats.org/officeDocument/2006/relationships/slide" Target="slide43.xml"/><Relationship Id="rId15" Type="http://schemas.openxmlformats.org/officeDocument/2006/relationships/slide" Target="slide31.xml"/><Relationship Id="rId23" Type="http://schemas.openxmlformats.org/officeDocument/2006/relationships/slide" Target="slide39.xml"/><Relationship Id="rId28" Type="http://schemas.openxmlformats.org/officeDocument/2006/relationships/slide" Target="slide33.xml"/><Relationship Id="rId36" Type="http://schemas.openxmlformats.org/officeDocument/2006/relationships/slide" Target="slide26.xml"/><Relationship Id="rId10" Type="http://schemas.openxmlformats.org/officeDocument/2006/relationships/slide" Target="slide45.xml"/><Relationship Id="rId19" Type="http://schemas.openxmlformats.org/officeDocument/2006/relationships/slide" Target="slide42.xml"/><Relationship Id="rId31" Type="http://schemas.openxmlformats.org/officeDocument/2006/relationships/slide" Target="slide36.xml"/><Relationship Id="rId44" Type="http://schemas.openxmlformats.org/officeDocument/2006/relationships/slide" Target="slide19.xml"/><Relationship Id="rId4" Type="http://schemas.openxmlformats.org/officeDocument/2006/relationships/slide" Target="slide47.xml"/><Relationship Id="rId9" Type="http://schemas.openxmlformats.org/officeDocument/2006/relationships/slide" Target="slide18.xml"/><Relationship Id="rId14" Type="http://schemas.openxmlformats.org/officeDocument/2006/relationships/slide" Target="slide10.xml"/><Relationship Id="rId22" Type="http://schemas.openxmlformats.org/officeDocument/2006/relationships/slide" Target="slide40.xml"/><Relationship Id="rId27" Type="http://schemas.openxmlformats.org/officeDocument/2006/relationships/slide" Target="slide32.xml"/><Relationship Id="rId30" Type="http://schemas.openxmlformats.org/officeDocument/2006/relationships/slide" Target="slide35.xml"/><Relationship Id="rId35" Type="http://schemas.openxmlformats.org/officeDocument/2006/relationships/slide" Target="slide25.xml"/><Relationship Id="rId43" Type="http://schemas.openxmlformats.org/officeDocument/2006/relationships/slide" Target="slide2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hitalnya.ru/upload3/267/1013e00d849a2d109238a15d881bc54d.gif" TargetMode="External"/><Relationship Id="rId13" Type="http://schemas.openxmlformats.org/officeDocument/2006/relationships/hyperlink" Target="https://rebenkoved.ru/wp-content/uploads/2016/11/issledovatel2-1024x990.jpg" TargetMode="External"/><Relationship Id="rId3" Type="http://schemas.openxmlformats.org/officeDocument/2006/relationships/hyperlink" Target="http://www.irina-litsey27.ucoz.ru/_si/0/61050475.jpg" TargetMode="External"/><Relationship Id="rId7" Type="http://schemas.openxmlformats.org/officeDocument/2006/relationships/hyperlink" Target="http://4.bp.blogspot.com/-lUnHroVnnZI/UbxdG1qboMI/AAAAAAAABLk/q2Vy237_P7I/s1600/930226387.gif" TargetMode="External"/><Relationship Id="rId12" Type="http://schemas.openxmlformats.org/officeDocument/2006/relationships/hyperlink" Target="http://www.topglobus.ru/font/68-o.gif" TargetMode="External"/><Relationship Id="rId2" Type="http://schemas.openxmlformats.org/officeDocument/2006/relationships/hyperlink" Target="http://uzluga.ru/potre/&#1059;&#1088;&#1086;&#1082;+&#1084;&#1072;&#1090;&#1077;&#1084;&#1072;&#1090;&#1080;&#1082;&#1080;+&#1074;+4+&#1082;&#1083;&#1072;&#1089;&#1089;&#1077;e/78316_html_m4983f34a.pn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laycast.ru/uploads/2015/12/09/16241015.gif" TargetMode="External"/><Relationship Id="rId11" Type="http://schemas.openxmlformats.org/officeDocument/2006/relationships/hyperlink" Target="https://www.publicdomainpictures.net/pictures/170000/velka/thumbs-up-1463550699Msc.jpg" TargetMode="External"/><Relationship Id="rId5" Type="http://schemas.openxmlformats.org/officeDocument/2006/relationships/hyperlink" Target="https://avatars.mds.yandex.net/get-pdb/225396/f1f89975-81be-45d8-b5a0-35ea24e3f926/orig" TargetMode="External"/><Relationship Id="rId15" Type="http://schemas.openxmlformats.org/officeDocument/2006/relationships/hyperlink" Target="http://pngimg.com/uploads/fireworks/fireworks_PNG15622.png" TargetMode="External"/><Relationship Id="rId10" Type="http://schemas.openxmlformats.org/officeDocument/2006/relationships/hyperlink" Target="https://deti.mail.ru/fotomail/mail/smaznova_i/_deti/i-990.jpg" TargetMode="External"/><Relationship Id="rId4" Type="http://schemas.openxmlformats.org/officeDocument/2006/relationships/hyperlink" Target="https://upload.wikimedia.org/wikipedia/commons/thumb/3/3d/Third_stellation_of_dodecahedron.png/800px-Third_stellation_of_dodecahedron.png" TargetMode="External"/><Relationship Id="rId9" Type="http://schemas.openxmlformats.org/officeDocument/2006/relationships/hyperlink" Target="http://selfrealization.info/attachments/cif3-gif.18369/" TargetMode="External"/><Relationship Id="rId14" Type="http://schemas.openxmlformats.org/officeDocument/2006/relationships/hyperlink" Target="https://previews.123rf.com/images/maelena2/maelena21101/maelena2110100001/8581214-123-numbers-Stock-Vector-numbers-school-preschool.jpg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15566"/>
            <a:ext cx="4032448" cy="1152130"/>
          </a:xfrm>
          <a:ln w="7620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простого к сложному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9592" y="2283718"/>
            <a:ext cx="4824536" cy="8640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Брейн-ринг для учащихся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 8а и 8б классов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363836"/>
            <a:ext cx="4456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Учитель информатики и математики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Печенко В.Н.</a:t>
            </a:r>
          </a:p>
          <a:p>
            <a:pPr algn="ctr"/>
            <a:endParaRPr lang="ru-RU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МКОУ «Тиличикская средняя школа»</a:t>
            </a:r>
          </a:p>
          <a:p>
            <a:pPr algn="ctr"/>
            <a:r>
              <a:rPr lang="ru-RU" dirty="0">
                <a:solidFill>
                  <a:srgbClr val="0000FF"/>
                </a:solidFill>
              </a:rPr>
              <a:t>м</a:t>
            </a:r>
            <a:r>
              <a:rPr lang="ru-RU" dirty="0" smtClean="0">
                <a:solidFill>
                  <a:srgbClr val="0000FF"/>
                </a:solidFill>
              </a:rPr>
              <a:t>арт 2022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</a:t>
            </a:r>
            <a:r>
              <a:rPr lang="ru-RU" sz="5400" b="1" dirty="0" smtClean="0"/>
              <a:t>номер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ED1FE3"/>
                </a:solidFill>
              </a:rPr>
              <a:t>«очень крутой»</a:t>
            </a:r>
            <a:endParaRPr lang="ru-RU" sz="5400" b="1" dirty="0">
              <a:solidFill>
                <a:srgbClr val="ED1FE3"/>
              </a:solidFill>
            </a:endParaRPr>
          </a:p>
          <a:p>
            <a:pPr marL="0" indent="0">
              <a:buNone/>
            </a:pPr>
            <a:endParaRPr lang="ru-RU" sz="5400" dirty="0"/>
          </a:p>
        </p:txBody>
      </p:sp>
      <p:sp>
        <p:nvSpPr>
          <p:cNvPr id="5" name="Семиугольник 4">
            <a:hlinkClick r:id="rId2" action="ppaction://hlinksldjump"/>
          </p:cNvPr>
          <p:cNvSpPr/>
          <p:nvPr/>
        </p:nvSpPr>
        <p:spPr>
          <a:xfrm>
            <a:off x="8172400" y="418866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9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</a:t>
            </a:r>
            <a:r>
              <a:rPr lang="ru-RU" sz="5400" b="1" dirty="0" smtClean="0"/>
              <a:t>номер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получает    ПРИЗ!!!</a:t>
            </a:r>
            <a:endParaRPr lang="ru-RU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54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35800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06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</a:t>
            </a:r>
            <a:r>
              <a:rPr lang="ru-RU" sz="5400" b="1" dirty="0" smtClean="0"/>
              <a:t>номер</a:t>
            </a:r>
          </a:p>
          <a:p>
            <a:pPr marL="0" indent="0">
              <a:buNone/>
            </a:pPr>
            <a:r>
              <a:rPr lang="ru-RU" sz="5400" b="1" dirty="0"/>
              <a:t> </a:t>
            </a:r>
            <a:r>
              <a:rPr lang="ru-RU" sz="5400" b="1" dirty="0" smtClean="0"/>
              <a:t>             </a:t>
            </a:r>
            <a:r>
              <a:rPr lang="ru-RU" sz="5400" b="1" dirty="0" smtClean="0">
                <a:solidFill>
                  <a:srgbClr val="7030A0"/>
                </a:solidFill>
              </a:rPr>
              <a:t>- 1 балл</a:t>
            </a:r>
            <a:endParaRPr lang="ru-RU" sz="54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54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00392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904148" y="2809577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+1балл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88593" y="2632504"/>
            <a:ext cx="18001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Дополн</a:t>
            </a:r>
            <a:r>
              <a:rPr lang="ru-RU" sz="3200" b="1" dirty="0" smtClean="0"/>
              <a:t>.</a:t>
            </a:r>
            <a:endParaRPr lang="ru-RU" sz="3200" b="1" dirty="0"/>
          </a:p>
          <a:p>
            <a:pPr algn="ctr"/>
            <a:r>
              <a:rPr lang="ru-RU" sz="3200" b="1" dirty="0"/>
              <a:t> ход</a:t>
            </a:r>
          </a:p>
        </p:txBody>
      </p:sp>
      <p:sp>
        <p:nvSpPr>
          <p:cNvPr id="4" name="Солнце 3"/>
          <p:cNvSpPr/>
          <p:nvPr/>
        </p:nvSpPr>
        <p:spPr>
          <a:xfrm>
            <a:off x="591205" y="1550933"/>
            <a:ext cx="3888432" cy="3240360"/>
          </a:xfrm>
          <a:prstGeom prst="sun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1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sp>
        <p:nvSpPr>
          <p:cNvPr id="5" name="Солнце 4"/>
          <p:cNvSpPr/>
          <p:nvPr/>
        </p:nvSpPr>
        <p:spPr>
          <a:xfrm>
            <a:off x="4788024" y="1544394"/>
            <a:ext cx="3888432" cy="3240360"/>
          </a:xfrm>
          <a:prstGeom prst="sun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2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7" name="Семиугольник 6">
            <a:hlinkClick r:id="rId2" action="ppaction://hlinksldjump"/>
          </p:cNvPr>
          <p:cNvSpPr/>
          <p:nvPr/>
        </p:nvSpPr>
        <p:spPr>
          <a:xfrm>
            <a:off x="8244408" y="4214227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51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516216" y="2501483"/>
            <a:ext cx="18722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+ 1 балл </a:t>
            </a:r>
          </a:p>
          <a:p>
            <a:pPr algn="ctr"/>
            <a:r>
              <a:rPr lang="ru-RU" sz="3600" b="1" dirty="0"/>
              <a:t>соседу </a:t>
            </a:r>
          </a:p>
          <a:p>
            <a:pPr algn="ctr"/>
            <a:r>
              <a:rPr lang="ru-RU" sz="3600" b="1" dirty="0"/>
              <a:t>справа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04582" y="2963148"/>
            <a:ext cx="1835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- 1 балл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08820" y="2643758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Переход</a:t>
            </a:r>
          </a:p>
          <a:p>
            <a:pPr algn="ctr"/>
            <a:r>
              <a:rPr lang="ru-RU" sz="3600" b="1" dirty="0"/>
              <a:t>хода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sp>
        <p:nvSpPr>
          <p:cNvPr id="5" name="Цилиндр 4"/>
          <p:cNvSpPr/>
          <p:nvPr/>
        </p:nvSpPr>
        <p:spPr>
          <a:xfrm>
            <a:off x="1331640" y="1748029"/>
            <a:ext cx="2066528" cy="2736304"/>
          </a:xfrm>
          <a:prstGeom prst="can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6" name="Цилиндр 5"/>
          <p:cNvSpPr/>
          <p:nvPr/>
        </p:nvSpPr>
        <p:spPr>
          <a:xfrm>
            <a:off x="3779912" y="1748029"/>
            <a:ext cx="2066528" cy="2736304"/>
          </a:xfrm>
          <a:prstGeom prst="can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2</a:t>
            </a:r>
            <a:endParaRPr lang="ru-RU" sz="66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Цилиндр 6"/>
          <p:cNvSpPr/>
          <p:nvPr/>
        </p:nvSpPr>
        <p:spPr>
          <a:xfrm>
            <a:off x="6207662" y="1779662"/>
            <a:ext cx="2066528" cy="2736304"/>
          </a:xfrm>
          <a:prstGeom prst="can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3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9" name="Семиугольник 8">
            <a:hlinkClick r:id="rId2" action="ppaction://hlinksldjump"/>
          </p:cNvPr>
          <p:cNvSpPr/>
          <p:nvPr/>
        </p:nvSpPr>
        <p:spPr>
          <a:xfrm>
            <a:off x="8244408" y="4255809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97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eti.mail.ru/fotomail/mail/smaznova_i/_deti/i-9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75" y="2096065"/>
            <a:ext cx="2193473" cy="178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pdb/225396/f1f89975-81be-45d8-b5a0-35ea24e3f926/ori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55726"/>
            <a:ext cx="324036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395536" y="1383618"/>
            <a:ext cx="3816424" cy="3204356"/>
          </a:xfrm>
          <a:prstGeom prst="star7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7-конечная звезда 3"/>
          <p:cNvSpPr/>
          <p:nvPr/>
        </p:nvSpPr>
        <p:spPr>
          <a:xfrm>
            <a:off x="4572000" y="1385900"/>
            <a:ext cx="3816424" cy="3204356"/>
          </a:xfrm>
          <a:prstGeom prst="star7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2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8" name="Семиугольник 7">
            <a:hlinkClick r:id="rId4" action="ppaction://hlinksldjump"/>
          </p:cNvPr>
          <p:cNvSpPr/>
          <p:nvPr/>
        </p:nvSpPr>
        <p:spPr>
          <a:xfrm>
            <a:off x="8172400" y="4213540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www.publicdomainpictures.net/pictures/170000/velka/thumbs-up-1463550699Ms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981" y="2690478"/>
            <a:ext cx="1971665" cy="17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elfrealization.info/attachments/cif3-gif.18369/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39702"/>
            <a:ext cx="17281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1825536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+ 1 балл </a:t>
            </a:r>
          </a:p>
          <a:p>
            <a:pPr algn="ctr"/>
            <a:r>
              <a:rPr lang="ru-RU" sz="3600" b="1" dirty="0"/>
              <a:t>соседу </a:t>
            </a:r>
          </a:p>
          <a:p>
            <a:pPr algn="ctr"/>
            <a:r>
              <a:rPr lang="ru-RU" sz="3600" b="1" dirty="0" smtClean="0"/>
              <a:t>спереди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sp>
        <p:nvSpPr>
          <p:cNvPr id="3" name="Куб 2"/>
          <p:cNvSpPr/>
          <p:nvPr/>
        </p:nvSpPr>
        <p:spPr>
          <a:xfrm>
            <a:off x="323528" y="1275606"/>
            <a:ext cx="2512296" cy="2448272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Куб 3"/>
          <p:cNvSpPr/>
          <p:nvPr/>
        </p:nvSpPr>
        <p:spPr>
          <a:xfrm>
            <a:off x="3027820" y="1820037"/>
            <a:ext cx="2512296" cy="2448272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2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5" name="Куб 4"/>
          <p:cNvSpPr/>
          <p:nvPr/>
        </p:nvSpPr>
        <p:spPr>
          <a:xfrm>
            <a:off x="5756666" y="2323811"/>
            <a:ext cx="2512296" cy="2448272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3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9" name="Семиугольник 8">
            <a:hlinkClick r:id="rId4" action="ppaction://hlinksldjump"/>
          </p:cNvPr>
          <p:cNvSpPr/>
          <p:nvPr/>
        </p:nvSpPr>
        <p:spPr>
          <a:xfrm>
            <a:off x="8244408" y="4274802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10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topglobus.ru/font/68-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88081"/>
            <a:ext cx="1296144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7904" y="2110085"/>
            <a:ext cx="22322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+ 1 балл </a:t>
            </a:r>
          </a:p>
          <a:p>
            <a:pPr algn="ctr"/>
            <a:r>
              <a:rPr lang="ru-RU" sz="2800" b="1" dirty="0"/>
              <a:t>соседу </a:t>
            </a:r>
          </a:p>
          <a:p>
            <a:pPr algn="ctr"/>
            <a:r>
              <a:rPr lang="ru-RU" sz="2800" b="1" dirty="0" smtClean="0"/>
              <a:t>слева</a:t>
            </a:r>
            <a:endParaRPr lang="ru-RU" sz="2800" b="1" dirty="0"/>
          </a:p>
        </p:txBody>
      </p:sp>
      <p:pic>
        <p:nvPicPr>
          <p:cNvPr id="3074" name="Picture 2" descr="http://4.bp.blogspot.com/-lUnHroVnnZI/UbxdG1qboMI/AAAAAAAABLk/q2Vy237_P7I/s1600/93022638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898" y="1642912"/>
            <a:ext cx="1368861" cy="125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95180" y="1101973"/>
            <a:ext cx="2664296" cy="201622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1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275856" y="1612556"/>
            <a:ext cx="2664296" cy="2229692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2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163545" y="2182047"/>
            <a:ext cx="2664296" cy="2232248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3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9" name="Семиугольник 8">
            <a:hlinkClick r:id="rId4" action="ppaction://hlinksldjump"/>
          </p:cNvPr>
          <p:cNvSpPr/>
          <p:nvPr/>
        </p:nvSpPr>
        <p:spPr>
          <a:xfrm>
            <a:off x="8132718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2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5/12/09/162410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69043"/>
            <a:ext cx="2028584" cy="194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upload.wikimedia.org/wikipedia/commons/thumb/3/3d/Third_stellation_of_dodecahedron.png/800px-Third_stellation_of_dodecahedron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3" y="1109202"/>
            <a:ext cx="3816424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508104" y="2619657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+ 1 балл </a:t>
            </a:r>
          </a:p>
          <a:p>
            <a:pPr algn="ctr"/>
            <a:r>
              <a:rPr lang="ru-RU" sz="3200" b="1" dirty="0"/>
              <a:t>соседу </a:t>
            </a:r>
          </a:p>
          <a:p>
            <a:pPr algn="ctr"/>
            <a:r>
              <a:rPr lang="ru-RU" sz="3200" b="1" dirty="0" smtClean="0"/>
              <a:t>сзади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347048" cy="997619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Зигзаг  удачи</a:t>
            </a:r>
            <a:endParaRPr lang="ru-RU" sz="7200" dirty="0"/>
          </a:p>
        </p:txBody>
      </p:sp>
      <p:pic>
        <p:nvPicPr>
          <p:cNvPr id="4" name="Рисунок 3" descr="https://upload.wikimedia.org/wikipedia/commons/thumb/3/3d/Third_stellation_of_dodecahedron.png/800px-Third_stellation_of_dodecahedron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35646"/>
            <a:ext cx="3744416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Семиугольник 8">
            <a:hlinkClick r:id="rId4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48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785" y="1090538"/>
            <a:ext cx="7304623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На рисунке угол </a:t>
            </a:r>
            <a:r>
              <a:rPr lang="ru-RU" sz="4000" b="1" dirty="0"/>
              <a:t>АСВ</a:t>
            </a:r>
            <a:r>
              <a:rPr lang="ru-RU" sz="4000" dirty="0" smtClean="0"/>
              <a:t> </a:t>
            </a:r>
            <a:r>
              <a:rPr lang="ru-RU" sz="4000" dirty="0"/>
              <a:t>равен </a:t>
            </a:r>
            <a:r>
              <a:rPr lang="ru-RU" sz="4000" b="1" dirty="0"/>
              <a:t>30</a:t>
            </a:r>
            <a:r>
              <a:rPr lang="ru-RU" sz="4000" b="1" baseline="30000" dirty="0"/>
              <a:t>о</a:t>
            </a:r>
            <a:r>
              <a:rPr lang="ru-RU" sz="4000" dirty="0"/>
              <a:t>.  Вычислите градусную меру угла </a:t>
            </a:r>
            <a:r>
              <a:rPr lang="ru-RU" sz="4000" b="1" dirty="0" smtClean="0"/>
              <a:t>ВСК. </a:t>
            </a:r>
            <a:endParaRPr lang="ru-RU" sz="4000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177362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267744" y="3435846"/>
            <a:ext cx="5616624" cy="7415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2787774"/>
            <a:ext cx="3096344" cy="93610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817048" y="3802525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89211" y="2268044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10071" y="3622942"/>
            <a:ext cx="428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24328" y="2914375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4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ED1FE3"/>
                </a:solidFill>
              </a:rPr>
              <a:t>Правила игры</a:t>
            </a:r>
            <a:endParaRPr lang="ru-RU" sz="6000" b="1" dirty="0">
              <a:solidFill>
                <a:srgbClr val="ED1FE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200150"/>
            <a:ext cx="7211144" cy="3747863"/>
          </a:xfrm>
        </p:spPr>
        <p:txBody>
          <a:bodyPr>
            <a:normAutofit fontScale="77500" lnSpcReduction="20000"/>
          </a:bodyPr>
          <a:lstStyle/>
          <a:p>
            <a:pPr>
              <a:buFont typeface="Times New Roman" pitchFamily="18" charset="0"/>
              <a:buChar char="•"/>
            </a:pPr>
            <a:endParaRPr lang="ru-RU" altLang="ru-RU" b="1" dirty="0"/>
          </a:p>
          <a:p>
            <a:pPr>
              <a:buFont typeface="Times New Roman" pitchFamily="18" charset="0"/>
              <a:buChar char="•"/>
            </a:pPr>
            <a:r>
              <a:rPr lang="ru-RU" altLang="ru-RU" b="1" dirty="0" smtClean="0"/>
              <a:t>В игре принимают участие оба класса </a:t>
            </a:r>
            <a:br>
              <a:rPr lang="ru-RU" altLang="ru-RU" b="1" dirty="0" smtClean="0"/>
            </a:br>
            <a:r>
              <a:rPr lang="ru-RU" altLang="ru-RU" b="1" dirty="0" smtClean="0"/>
              <a:t>Э</a:t>
            </a:r>
          </a:p>
          <a:p>
            <a:pPr>
              <a:buFont typeface="Times New Roman" pitchFamily="18" charset="0"/>
              <a:buChar char="•"/>
            </a:pPr>
            <a:r>
              <a:rPr lang="ru-RU" altLang="ru-RU" b="1" dirty="0" smtClean="0"/>
              <a:t>Ответы </a:t>
            </a:r>
            <a:r>
              <a:rPr lang="ru-RU" altLang="ru-RU" b="1" dirty="0"/>
              <a:t>записываются в бланке ответов </a:t>
            </a:r>
            <a:r>
              <a:rPr lang="ru-RU" altLang="ru-RU" b="1" dirty="0" smtClean="0"/>
              <a:t>и сообщаются ведущему</a:t>
            </a:r>
            <a:endParaRPr lang="ru-RU" altLang="ru-RU" b="1" dirty="0"/>
          </a:p>
          <a:p>
            <a:pPr>
              <a:buFont typeface="Times New Roman" pitchFamily="18" charset="0"/>
              <a:buChar char="•"/>
            </a:pPr>
            <a:r>
              <a:rPr lang="ru-RU" altLang="ru-RU" b="1" dirty="0"/>
              <a:t>За правильно решенное задание – </a:t>
            </a:r>
            <a:endParaRPr lang="ru-RU" altLang="ru-RU" b="1" dirty="0" smtClean="0"/>
          </a:p>
          <a:p>
            <a:pPr marL="0" indent="0">
              <a:buNone/>
            </a:pPr>
            <a:r>
              <a:rPr lang="ru-RU" altLang="ru-RU" b="1" dirty="0">
                <a:solidFill>
                  <a:srgbClr val="FF0066"/>
                </a:solidFill>
              </a:rPr>
              <a:t> </a:t>
            </a:r>
            <a:r>
              <a:rPr lang="ru-RU" altLang="ru-RU" b="1" dirty="0" smtClean="0">
                <a:solidFill>
                  <a:srgbClr val="FF0066"/>
                </a:solidFill>
              </a:rPr>
              <a:t>                                                                  1 </a:t>
            </a:r>
            <a:r>
              <a:rPr lang="ru-RU" altLang="ru-RU" b="1" dirty="0">
                <a:solidFill>
                  <a:srgbClr val="FF0066"/>
                </a:solidFill>
              </a:rPr>
              <a:t>балл</a:t>
            </a:r>
            <a:r>
              <a:rPr lang="ru-RU" altLang="ru-RU" b="1" dirty="0"/>
              <a:t> </a:t>
            </a:r>
          </a:p>
          <a:p>
            <a:pPr>
              <a:buFont typeface="Times New Roman" pitchFamily="18" charset="0"/>
              <a:buChar char="•"/>
            </a:pPr>
            <a:r>
              <a:rPr lang="ru-RU" altLang="ru-RU" b="1" dirty="0"/>
              <a:t>Задания выбираете по очереди</a:t>
            </a:r>
          </a:p>
          <a:p>
            <a:pPr>
              <a:buFont typeface="Times New Roman" pitchFamily="18" charset="0"/>
              <a:buChar char="•"/>
            </a:pPr>
            <a:r>
              <a:rPr lang="ru-RU" altLang="ru-RU" b="1" dirty="0"/>
              <a:t>Выигрывает </a:t>
            </a:r>
            <a:r>
              <a:rPr lang="ru-RU" altLang="ru-RU" b="1" dirty="0" smtClean="0"/>
              <a:t>та команда, которая набрала </a:t>
            </a:r>
            <a:r>
              <a:rPr lang="ru-RU" altLang="ru-RU" b="1" dirty="0"/>
              <a:t>больше всего баллов.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31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46</a:t>
            </a:r>
            <a:endParaRPr lang="ru-RU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сложение дробей:</a:t>
            </a: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189459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67694"/>
            <a:ext cx="3943808" cy="143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25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45</a:t>
            </a:r>
            <a:endParaRPr lang="ru-RU" sz="6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203598"/>
            <a:ext cx="3168352" cy="33944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На рисунке прямая </a:t>
            </a:r>
            <a:r>
              <a:rPr lang="ru-RU" b="1" dirty="0"/>
              <a:t>а</a:t>
            </a:r>
            <a:r>
              <a:rPr lang="ru-RU" dirty="0"/>
              <a:t> </a:t>
            </a:r>
            <a:r>
              <a:rPr lang="ru-RU" dirty="0" smtClean="0"/>
              <a:t>и  </a:t>
            </a:r>
            <a:r>
              <a:rPr lang="ru-RU" b="1" dirty="0" smtClean="0"/>
              <a:t>в</a:t>
            </a:r>
            <a:r>
              <a:rPr lang="ru-RU" dirty="0" smtClean="0"/>
              <a:t>  </a:t>
            </a:r>
            <a:r>
              <a:rPr lang="ru-RU" dirty="0"/>
              <a:t>параллельны.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 </a:t>
            </a:r>
            <a:r>
              <a:rPr lang="ru-RU" dirty="0"/>
              <a:t>данным на рисунке вычислите градусную меру </a:t>
            </a:r>
            <a:r>
              <a:rPr lang="ru-RU" b="1" dirty="0"/>
              <a:t>угла 1.</a:t>
            </a:r>
          </a:p>
        </p:txBody>
      </p:sp>
      <p:pic>
        <p:nvPicPr>
          <p:cNvPr id="1026" name="Рисунок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" t="6789" r="15785" b="5736"/>
          <a:stretch/>
        </p:blipFill>
        <p:spPr bwMode="auto">
          <a:xfrm>
            <a:off x="4211960" y="1315866"/>
            <a:ext cx="4584527" cy="289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22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Решите уравнение: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411760" y="2265352"/>
                <a:ext cx="4968552" cy="14803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800" b="1" i="1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ru-RU" sz="4800" b="1" i="1">
                              <a:latin typeface="Cambria Math"/>
                            </a:rPr>
                            <m:t>х−</m:t>
                          </m:r>
                          <m:r>
                            <a:rPr lang="ru-RU" sz="4800" b="1" i="1"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ru-RU" sz="4800" b="1" i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4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800" b="1" i="1"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ru-RU" sz="4800" b="1" i="1">
                              <a:latin typeface="Cambria Math"/>
                            </a:rPr>
                            <m:t>х−</m:t>
                          </m:r>
                          <m:r>
                            <a:rPr lang="ru-RU" sz="4800" b="1" i="1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2265352"/>
                <a:ext cx="4968552" cy="14803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92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41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03598"/>
            <a:ext cx="8568952" cy="129614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Прямые </a:t>
            </a:r>
            <a:r>
              <a:rPr lang="ru-RU" b="1" i="1" dirty="0"/>
              <a:t>а</a:t>
            </a:r>
            <a:r>
              <a:rPr lang="ru-RU" i="1" dirty="0"/>
              <a:t>  </a:t>
            </a:r>
            <a:r>
              <a:rPr lang="ru-RU" dirty="0"/>
              <a:t>и </a:t>
            </a:r>
            <a:r>
              <a:rPr lang="ru-RU" b="1" i="1" dirty="0"/>
              <a:t>в</a:t>
            </a:r>
            <a:r>
              <a:rPr lang="ru-RU" dirty="0"/>
              <a:t> параллельны. По данным на рисунке вычислите градусную меру </a:t>
            </a:r>
            <a:r>
              <a:rPr lang="ru-RU" b="1" dirty="0"/>
              <a:t>угла 1</a:t>
            </a:r>
            <a:r>
              <a:rPr lang="ru-RU" dirty="0"/>
              <a:t>.</a:t>
            </a: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00392" y="418866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55726"/>
            <a:ext cx="4464496" cy="261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69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Упростите выражение:</a:t>
            </a:r>
            <a:endParaRPr lang="ru-RU" sz="4000" dirty="0"/>
          </a:p>
        </p:txBody>
      </p:sp>
      <p:sp>
        <p:nvSpPr>
          <p:cNvPr id="4" name="Семиугольник 3">
            <a:hlinkClick r:id="rId3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531893"/>
              </p:ext>
            </p:extLst>
          </p:nvPr>
        </p:nvGraphicFramePr>
        <p:xfrm>
          <a:off x="3347864" y="2211710"/>
          <a:ext cx="2592288" cy="2154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Формула" r:id="rId4" imgW="609600" imgH="508000" progId="Equation.3">
                  <p:embed/>
                </p:oleObj>
              </mc:Choice>
              <mc:Fallback>
                <p:oleObj name="Формула" r:id="rId4" imgW="6096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2211710"/>
                        <a:ext cx="2592288" cy="21541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11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38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4916" y="1203598"/>
            <a:ext cx="348154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b="1" dirty="0" smtClean="0">
                <a:latin typeface="Cambria Math" pitchFamily="18" charset="0"/>
                <a:ea typeface="Microsoft YaHei" pitchFamily="34" charset="-122"/>
              </a:rPr>
              <a:t>ABCD </a:t>
            </a: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– </a:t>
            </a:r>
            <a:r>
              <a:rPr lang="ru-RU" altLang="ru-RU" dirty="0">
                <a:latin typeface="Cambria Math" pitchFamily="18" charset="0"/>
                <a:ea typeface="Microsoft YaHei" pitchFamily="34" charset="-122"/>
              </a:rPr>
              <a:t>параллелограмм</a:t>
            </a:r>
            <a:r>
              <a:rPr lang="ru-RU" altLang="ru-RU" dirty="0" smtClean="0">
                <a:latin typeface="Cambria Math" pitchFamily="18" charset="0"/>
                <a:ea typeface="Microsoft YaHei" pitchFamily="34" charset="-122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По данным рисунка найдите градусные меры углов 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С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 и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В.</a:t>
            </a:r>
            <a:endParaRPr lang="ru-RU" b="1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04800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60" y="1125538"/>
            <a:ext cx="4955656" cy="37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07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37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Решите уравнение:</a:t>
            </a:r>
          </a:p>
          <a:p>
            <a:pPr marL="0" indent="0">
              <a:buNone/>
            </a:pPr>
            <a:r>
              <a:rPr lang="ru-RU" sz="4000" dirty="0" smtClean="0"/>
              <a:t>            </a:t>
            </a:r>
            <a:r>
              <a:rPr lang="ru-RU" sz="5400" b="1" dirty="0" smtClean="0"/>
              <a:t>х² + 49 = 0</a:t>
            </a:r>
            <a:endParaRPr lang="ru-RU" sz="5400" b="1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00392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4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34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0780" y="1203598"/>
            <a:ext cx="3975676" cy="3394472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ABCD – </a:t>
            </a:r>
            <a:r>
              <a:rPr lang="ru-RU" altLang="ru-RU" dirty="0" smtClean="0">
                <a:latin typeface="Cambria Math" pitchFamily="18" charset="0"/>
                <a:ea typeface="Microsoft YaHei" pitchFamily="34" charset="-122"/>
              </a:rPr>
              <a:t>прямоугольник.</a:t>
            </a:r>
            <a:endParaRPr lang="ru-RU" altLang="ru-RU" dirty="0">
              <a:latin typeface="Cambria Math" pitchFamily="18" charset="0"/>
              <a:ea typeface="Microsoft YaHei" pitchFamily="34" charset="-122"/>
            </a:endParaRPr>
          </a:p>
          <a:p>
            <a:pPr marL="0" indent="0">
              <a:buNone/>
            </a:pPr>
            <a:r>
              <a:rPr lang="ru-RU" dirty="0">
                <a:latin typeface="Cambria Math" pitchFamily="18" charset="0"/>
                <a:ea typeface="Microsoft YaHei" pitchFamily="34" charset="-122"/>
              </a:rPr>
              <a:t>По данным рисунка найдите 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градусную меру угла 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СО</a:t>
            </a:r>
            <a:r>
              <a:rPr lang="en-US" b="1" dirty="0" smtClean="0">
                <a:latin typeface="Cambria Math" pitchFamily="18" charset="0"/>
                <a:ea typeface="Microsoft YaHei" pitchFamily="34" charset="-122"/>
              </a:rPr>
              <a:t>D.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07520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87" y="1131590"/>
            <a:ext cx="4570193" cy="295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28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32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вычитание дробей:</a:t>
            </a: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11710"/>
            <a:ext cx="390443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3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31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47717"/>
            <a:ext cx="3600400" cy="339447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 рисунке прямая </a:t>
            </a:r>
            <a:r>
              <a:rPr lang="ru-RU" b="1" i="1" dirty="0"/>
              <a:t>а</a:t>
            </a:r>
            <a:r>
              <a:rPr lang="ru-RU" dirty="0"/>
              <a:t> и </a:t>
            </a:r>
            <a:r>
              <a:rPr lang="ru-RU" b="1" i="1" dirty="0"/>
              <a:t>в</a:t>
            </a:r>
            <a:r>
              <a:rPr lang="ru-RU" dirty="0"/>
              <a:t> параллельны. По данным на рисунке вычислите градусную меру угла </a:t>
            </a:r>
            <a:r>
              <a:rPr lang="ru-RU" b="1" dirty="0"/>
              <a:t>1</a:t>
            </a:r>
            <a:r>
              <a:rPr lang="ru-RU" dirty="0"/>
              <a:t>.</a:t>
            </a: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Рисунок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" t="4333" r="9723" b="4861"/>
          <a:stretch/>
        </p:blipFill>
        <p:spPr bwMode="auto">
          <a:xfrm>
            <a:off x="4572001" y="1327757"/>
            <a:ext cx="4320479" cy="266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ED1FE3"/>
                </a:solidFill>
              </a:rPr>
              <a:t>Содержание игры</a:t>
            </a:r>
            <a:endParaRPr lang="ru-RU" sz="6000" b="1" dirty="0">
              <a:solidFill>
                <a:srgbClr val="ED1FE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200150"/>
            <a:ext cx="7056784" cy="3603847"/>
          </a:xfrm>
        </p:spPr>
        <p:txBody>
          <a:bodyPr>
            <a:normAutofit/>
          </a:bodyPr>
          <a:lstStyle/>
          <a:p>
            <a:r>
              <a:rPr lang="ru-RU" dirty="0"/>
              <a:t>Слайдов с заданиями – </a:t>
            </a:r>
            <a:r>
              <a:rPr lang="ru-RU" b="1" dirty="0"/>
              <a:t>30 шт.</a:t>
            </a:r>
          </a:p>
          <a:p>
            <a:pPr marL="0" indent="0">
              <a:buNone/>
            </a:pPr>
            <a:r>
              <a:rPr lang="ru-RU" dirty="0"/>
              <a:t>по темам: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dirty="0" smtClean="0"/>
              <a:t>Действия с рациональными дробями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dirty="0" smtClean="0"/>
              <a:t>Четырёхугольники</a:t>
            </a:r>
            <a:endParaRPr lang="ru-RU" dirty="0"/>
          </a:p>
          <a:p>
            <a:r>
              <a:rPr lang="ru-RU" dirty="0"/>
              <a:t>Слайдов с сюрпризами – </a:t>
            </a:r>
            <a:r>
              <a:rPr lang="ru-RU" b="1" dirty="0" smtClean="0"/>
              <a:t>20 </a:t>
            </a:r>
            <a:r>
              <a:rPr lang="ru-RU" b="1" dirty="0"/>
              <a:t>шт.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8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30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Решите уравнение:</a:t>
            </a:r>
          </a:p>
          <a:p>
            <a:pPr marL="0" indent="0" algn="ctr">
              <a:buNone/>
            </a:pPr>
            <a:r>
              <a:rPr lang="ru-RU" sz="5400" b="1" dirty="0" smtClean="0"/>
              <a:t>х² - 16х = 0</a:t>
            </a:r>
            <a:endParaRPr lang="ru-RU" sz="5400" b="1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51934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67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924" y="195486"/>
            <a:ext cx="6203032" cy="85725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Номер 29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3959" y="1182147"/>
            <a:ext cx="5008521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ABCD </a:t>
            </a:r>
            <a:r>
              <a:rPr lang="ru-RU" altLang="ru-RU" b="1" dirty="0" smtClean="0">
                <a:latin typeface="Cambria Math" pitchFamily="18" charset="0"/>
                <a:ea typeface="Microsoft YaHei" pitchFamily="34" charset="-122"/>
              </a:rPr>
              <a:t>–ромб</a:t>
            </a:r>
            <a:r>
              <a:rPr lang="ru-RU" altLang="ru-RU" dirty="0" smtClean="0">
                <a:latin typeface="Cambria Math" pitchFamily="18" charset="0"/>
                <a:ea typeface="Microsoft YaHei" pitchFamily="34" charset="-122"/>
              </a:rPr>
              <a:t>.</a:t>
            </a:r>
            <a:endParaRPr lang="ru-RU" altLang="ru-RU" dirty="0">
              <a:latin typeface="Cambria Math" pitchFamily="18" charset="0"/>
              <a:ea typeface="Microsoft YaHei" pitchFamily="34" charset="-122"/>
            </a:endParaRPr>
          </a:p>
          <a:p>
            <a:pPr marL="0" indent="0">
              <a:buNone/>
            </a:pPr>
            <a:r>
              <a:rPr lang="ru-RU" dirty="0">
                <a:latin typeface="Cambria Math" pitchFamily="18" charset="0"/>
                <a:ea typeface="Microsoft YaHei" pitchFamily="34" charset="-122"/>
              </a:rPr>
              <a:t>По данным рисунка найдите градусную меру угла 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СВЕ</a:t>
            </a:r>
            <a:r>
              <a:rPr lang="en-US" b="1" dirty="0" smtClean="0">
                <a:latin typeface="Cambria Math" pitchFamily="18" charset="0"/>
                <a:ea typeface="Microsoft YaHei" pitchFamily="34" charset="-122"/>
              </a:rPr>
              <a:t>.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177"/>
            <a:ext cx="3672408" cy="481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2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26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умножение дробей: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13540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13474"/>
            <a:ext cx="4422145" cy="149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4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Номер 25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203598"/>
            <a:ext cx="5184576" cy="3394472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ABCD –ромб</a:t>
            </a:r>
            <a:r>
              <a:rPr lang="ru-RU" altLang="ru-RU" dirty="0">
                <a:latin typeface="Cambria Math" pitchFamily="18" charset="0"/>
                <a:ea typeface="Microsoft YaHei" pitchFamily="34" charset="-122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Cambria Math" pitchFamily="18" charset="0"/>
                <a:ea typeface="Microsoft YaHei" pitchFamily="34" charset="-122"/>
              </a:rPr>
              <a:t>По данным рисунка найдите градусную меру угла 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С</a:t>
            </a:r>
            <a:r>
              <a:rPr lang="en-US" b="1" dirty="0" smtClean="0">
                <a:latin typeface="Cambria Math" pitchFamily="18" charset="0"/>
                <a:ea typeface="Microsoft YaHei" pitchFamily="34" charset="-122"/>
              </a:rPr>
              <a:t>.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0416"/>
            <a:ext cx="3434986" cy="483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4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Сократите дробь: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139702"/>
            <a:ext cx="2304256" cy="1718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7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23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03598"/>
            <a:ext cx="8424936" cy="13364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ABCD – </a:t>
            </a:r>
            <a:r>
              <a:rPr lang="ru-RU" altLang="ru-RU" dirty="0" smtClean="0">
                <a:latin typeface="Cambria Math" pitchFamily="18" charset="0"/>
                <a:ea typeface="Microsoft YaHei" pitchFamily="34" charset="-122"/>
              </a:rPr>
              <a:t>параллелограмм.  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По </a:t>
            </a:r>
            <a:r>
              <a:rPr lang="ru-RU" dirty="0">
                <a:latin typeface="Cambria Math" pitchFamily="18" charset="0"/>
                <a:ea typeface="Microsoft YaHei" pitchFamily="34" charset="-122"/>
              </a:rPr>
              <a:t>данным рисунка найдите 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градусную меру угла  АЕ</a:t>
            </a:r>
            <a:r>
              <a:rPr lang="en-US" dirty="0" smtClean="0">
                <a:latin typeface="Cambria Math" pitchFamily="18" charset="0"/>
                <a:ea typeface="Microsoft YaHei" pitchFamily="34" charset="-122"/>
              </a:rPr>
              <a:t>D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 и периметр параллелограмма.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71142"/>
            <a:ext cx="4752528" cy="264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5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22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Упростите выражение: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7693"/>
            <a:ext cx="2880320" cy="211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7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В равнобедренном треугольнике угол при основании равен </a:t>
            </a:r>
            <a:r>
              <a:rPr lang="ru-RU" sz="4000" b="1" dirty="0"/>
              <a:t>30</a:t>
            </a:r>
            <a:r>
              <a:rPr lang="ru-RU" sz="4000" b="1" baseline="30000" dirty="0"/>
              <a:t>0</a:t>
            </a:r>
            <a:r>
              <a:rPr lang="ru-RU" sz="4000" dirty="0"/>
              <a:t>. Вычислите градусную меру угла при </a:t>
            </a:r>
            <a:r>
              <a:rPr lang="ru-RU" sz="4000" dirty="0" smtClean="0"/>
              <a:t>вершине.</a:t>
            </a:r>
            <a:endParaRPr lang="ru-RU" sz="4000" dirty="0"/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78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18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Решите уравнение: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547664" y="2265384"/>
                <a:ext cx="5688631" cy="1653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5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5400" b="1">
                              <a:latin typeface="Cambria Math"/>
                            </a:rPr>
                            <m:t>х</m:t>
                          </m:r>
                        </m:num>
                        <m:den>
                          <m:r>
                            <a:rPr lang="ru-RU" sz="5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ru-RU" sz="5400" b="1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ru-RU" sz="5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5400" b="1">
                              <a:latin typeface="Cambria Math"/>
                            </a:rPr>
                            <m:t>х</m:t>
                          </m:r>
                        </m:num>
                        <m:den>
                          <m:r>
                            <a:rPr lang="ru-RU" sz="5400" b="1" i="1"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ru-RU" sz="5400" b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5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5400" b="1" i="1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5400" b="1" i="1"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ru-RU" sz="5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65384"/>
                <a:ext cx="5688631" cy="16535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255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17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7990" y="1203598"/>
            <a:ext cx="4088466" cy="339447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3600" b="1" dirty="0">
                <a:latin typeface="Cambria Math" pitchFamily="18" charset="0"/>
              </a:rPr>
              <a:t>ABCD – </a:t>
            </a:r>
            <a:r>
              <a:rPr lang="ru-RU" altLang="ru-RU" sz="3600" dirty="0">
                <a:latin typeface="Cambria Math" pitchFamily="18" charset="0"/>
              </a:rPr>
              <a:t>параллелограмм.   Найти  </a:t>
            </a:r>
            <a:r>
              <a:rPr lang="ru-RU" altLang="ru-RU" sz="3600" b="1" dirty="0">
                <a:latin typeface="Cambria Math" pitchFamily="18" charset="0"/>
              </a:rPr>
              <a:t>периметр  ΔCOD.</a:t>
            </a:r>
            <a:r>
              <a:rPr lang="ru-RU" altLang="ru-RU" sz="3600" dirty="0">
                <a:latin typeface="Cambria Math" pitchFamily="18" charset="0"/>
              </a:rPr>
              <a:t/>
            </a:r>
            <a:br>
              <a:rPr lang="ru-RU" altLang="ru-RU" sz="3600" dirty="0">
                <a:latin typeface="Cambria Math" pitchFamily="18" charset="0"/>
              </a:rPr>
            </a:br>
            <a:endParaRPr lang="ru-RU" altLang="ru-RU" sz="36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51934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7574"/>
            <a:ext cx="4480486" cy="396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55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http://www.irina-litsey27.ucoz.ru/_si/0/610504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6" y="184909"/>
            <a:ext cx="8827682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007" y="10042"/>
            <a:ext cx="8435280" cy="857250"/>
          </a:xfrm>
        </p:spPr>
        <p:txBody>
          <a:bodyPr>
            <a:noAutofit/>
          </a:bodyPr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Поиграем  </a:t>
            </a:r>
            <a:r>
              <a:rPr lang="ru-RU" sz="6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7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закрепим</a:t>
            </a:r>
            <a:r>
              <a:rPr lang="ru-RU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емиугольник 2">
            <a:hlinkClick r:id="rId3" action="ppaction://hlinksldjump"/>
          </p:cNvPr>
          <p:cNvSpPr/>
          <p:nvPr/>
        </p:nvSpPr>
        <p:spPr>
          <a:xfrm>
            <a:off x="243728" y="1357913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емиугольник 3">
            <a:hlinkClick r:id="rId4" action="ppaction://hlinksldjump"/>
          </p:cNvPr>
          <p:cNvSpPr/>
          <p:nvPr/>
        </p:nvSpPr>
        <p:spPr>
          <a:xfrm>
            <a:off x="1043608" y="1357913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Семиугольник 4">
            <a:hlinkClick r:id="rId5" action="ppaction://hlinksldjump"/>
          </p:cNvPr>
          <p:cNvSpPr/>
          <p:nvPr/>
        </p:nvSpPr>
        <p:spPr>
          <a:xfrm>
            <a:off x="243728" y="207470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емиугольник 5">
            <a:hlinkClick r:id="rId6" action="ppaction://hlinksldjump"/>
          </p:cNvPr>
          <p:cNvSpPr/>
          <p:nvPr/>
        </p:nvSpPr>
        <p:spPr>
          <a:xfrm>
            <a:off x="1818388" y="139170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емиугольник 6">
            <a:hlinkClick r:id="rId7" action="ppaction://hlinksldjump"/>
          </p:cNvPr>
          <p:cNvSpPr/>
          <p:nvPr/>
        </p:nvSpPr>
        <p:spPr>
          <a:xfrm>
            <a:off x="2627784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емиугольник 7">
            <a:hlinkClick r:id="rId8" action="ppaction://hlinksldjump"/>
          </p:cNvPr>
          <p:cNvSpPr/>
          <p:nvPr/>
        </p:nvSpPr>
        <p:spPr>
          <a:xfrm>
            <a:off x="3419872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емиугольник 8">
            <a:hlinkClick r:id="rId9" action="ppaction://hlinksldjump"/>
          </p:cNvPr>
          <p:cNvSpPr/>
          <p:nvPr/>
        </p:nvSpPr>
        <p:spPr>
          <a:xfrm>
            <a:off x="4254191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Семиугольник 9">
            <a:hlinkClick r:id="rId10" action="ppaction://hlinksldjump"/>
          </p:cNvPr>
          <p:cNvSpPr/>
          <p:nvPr/>
        </p:nvSpPr>
        <p:spPr>
          <a:xfrm>
            <a:off x="5076056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емиугольник 10">
            <a:hlinkClick r:id="rId11" action="ppaction://hlinksldjump"/>
          </p:cNvPr>
          <p:cNvSpPr/>
          <p:nvPr/>
        </p:nvSpPr>
        <p:spPr>
          <a:xfrm>
            <a:off x="5868144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емиугольник 14">
            <a:hlinkClick r:id="rId12" action="ppaction://hlinksldjump"/>
          </p:cNvPr>
          <p:cNvSpPr/>
          <p:nvPr/>
        </p:nvSpPr>
        <p:spPr>
          <a:xfrm>
            <a:off x="1044200" y="2068778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емиугольник 15">
            <a:hlinkClick r:id="rId13" action="ppaction://hlinksldjump"/>
          </p:cNvPr>
          <p:cNvSpPr/>
          <p:nvPr/>
        </p:nvSpPr>
        <p:spPr>
          <a:xfrm>
            <a:off x="5877419" y="274638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Семиугольник 16">
            <a:hlinkClick r:id="rId14" action="ppaction://hlinksldjump"/>
          </p:cNvPr>
          <p:cNvSpPr/>
          <p:nvPr/>
        </p:nvSpPr>
        <p:spPr>
          <a:xfrm>
            <a:off x="5110508" y="2732534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27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8" name="Семиугольник 17">
            <a:hlinkClick r:id="rId15" action="ppaction://hlinksldjump"/>
          </p:cNvPr>
          <p:cNvSpPr/>
          <p:nvPr/>
        </p:nvSpPr>
        <p:spPr>
          <a:xfrm>
            <a:off x="6673389" y="2707461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29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Семиугольник 18">
            <a:hlinkClick r:id="rId16" action="ppaction://hlinksldjump"/>
          </p:cNvPr>
          <p:cNvSpPr/>
          <p:nvPr/>
        </p:nvSpPr>
        <p:spPr>
          <a:xfrm>
            <a:off x="7467856" y="2703444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Семиугольник 19">
            <a:hlinkClick r:id="rId17" action="ppaction://hlinksldjump"/>
          </p:cNvPr>
          <p:cNvSpPr/>
          <p:nvPr/>
        </p:nvSpPr>
        <p:spPr>
          <a:xfrm>
            <a:off x="8211411" y="2699653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Семиугольник 20">
            <a:hlinkClick r:id="rId18" action="ppaction://hlinksldjump"/>
          </p:cNvPr>
          <p:cNvSpPr/>
          <p:nvPr/>
        </p:nvSpPr>
        <p:spPr>
          <a:xfrm>
            <a:off x="1818388" y="2068778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Семиугольник 21">
            <a:hlinkClick r:id="rId19" action="ppaction://hlinksldjump"/>
          </p:cNvPr>
          <p:cNvSpPr/>
          <p:nvPr/>
        </p:nvSpPr>
        <p:spPr>
          <a:xfrm>
            <a:off x="2627784" y="2034417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" name="Семиугольник 22">
            <a:hlinkClick r:id="rId20" action="ppaction://hlinksldjump"/>
          </p:cNvPr>
          <p:cNvSpPr/>
          <p:nvPr/>
        </p:nvSpPr>
        <p:spPr>
          <a:xfrm>
            <a:off x="3421769" y="2027765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Семиугольник 23">
            <a:hlinkClick r:id="rId21" action="ppaction://hlinksldjump"/>
          </p:cNvPr>
          <p:cNvSpPr/>
          <p:nvPr/>
        </p:nvSpPr>
        <p:spPr>
          <a:xfrm>
            <a:off x="4254191" y="2027765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5" name="Семиугольник 24">
            <a:hlinkClick r:id="rId22" action="ppaction://hlinksldjump"/>
          </p:cNvPr>
          <p:cNvSpPr/>
          <p:nvPr/>
        </p:nvSpPr>
        <p:spPr>
          <a:xfrm>
            <a:off x="5090261" y="2027765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6" name="Семиугольник 25">
            <a:hlinkClick r:id="rId23" action="ppaction://hlinksldjump"/>
          </p:cNvPr>
          <p:cNvSpPr/>
          <p:nvPr/>
        </p:nvSpPr>
        <p:spPr>
          <a:xfrm>
            <a:off x="5877419" y="2021113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Семиугольник 26">
            <a:hlinkClick r:id="rId24" action="ppaction://hlinksldjump"/>
          </p:cNvPr>
          <p:cNvSpPr/>
          <p:nvPr/>
        </p:nvSpPr>
        <p:spPr>
          <a:xfrm>
            <a:off x="6660232" y="2035955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Семиугольник 27">
            <a:hlinkClick r:id="rId25" action="ppaction://hlinksldjump"/>
          </p:cNvPr>
          <p:cNvSpPr/>
          <p:nvPr/>
        </p:nvSpPr>
        <p:spPr>
          <a:xfrm>
            <a:off x="7437265" y="2021113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19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Семиугольник 28">
            <a:hlinkClick r:id="rId26" action="ppaction://hlinksldjump"/>
          </p:cNvPr>
          <p:cNvSpPr/>
          <p:nvPr/>
        </p:nvSpPr>
        <p:spPr>
          <a:xfrm>
            <a:off x="8194695" y="2056949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0" name="Семиугольник 29">
            <a:hlinkClick r:id="rId27" action="ppaction://hlinksldjump"/>
          </p:cNvPr>
          <p:cNvSpPr/>
          <p:nvPr/>
        </p:nvSpPr>
        <p:spPr>
          <a:xfrm>
            <a:off x="4355976" y="272588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26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1" name="Семиугольник 30">
            <a:hlinkClick r:id="rId28" action="ppaction://hlinksldjump"/>
          </p:cNvPr>
          <p:cNvSpPr/>
          <p:nvPr/>
        </p:nvSpPr>
        <p:spPr>
          <a:xfrm>
            <a:off x="3546075" y="2756131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2" name="Семиугольник 31">
            <a:hlinkClick r:id="rId29" action="ppaction://hlinksldjump"/>
          </p:cNvPr>
          <p:cNvSpPr/>
          <p:nvPr/>
        </p:nvSpPr>
        <p:spPr>
          <a:xfrm>
            <a:off x="2742644" y="2777997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Семиугольник 32">
            <a:hlinkClick r:id="rId30" action="ppaction://hlinksldjump"/>
          </p:cNvPr>
          <p:cNvSpPr/>
          <p:nvPr/>
        </p:nvSpPr>
        <p:spPr>
          <a:xfrm>
            <a:off x="1905115" y="278047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4" name="Семиугольник 33">
            <a:hlinkClick r:id="rId31" action="ppaction://hlinksldjump"/>
          </p:cNvPr>
          <p:cNvSpPr/>
          <p:nvPr/>
        </p:nvSpPr>
        <p:spPr>
          <a:xfrm>
            <a:off x="1048325" y="278047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5" name="Семиугольник 34">
            <a:hlinkClick r:id="rId32" action="ppaction://hlinksldjump"/>
          </p:cNvPr>
          <p:cNvSpPr/>
          <p:nvPr/>
        </p:nvSpPr>
        <p:spPr>
          <a:xfrm>
            <a:off x="241810" y="278047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6" name="Семиугольник 35">
            <a:hlinkClick r:id="rId25" action="ppaction://hlinksldjump"/>
          </p:cNvPr>
          <p:cNvSpPr/>
          <p:nvPr/>
        </p:nvSpPr>
        <p:spPr>
          <a:xfrm>
            <a:off x="8211411" y="341194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7" name="Семиугольник 36">
            <a:hlinkClick r:id="rId33" action="ppaction://hlinksldjump"/>
          </p:cNvPr>
          <p:cNvSpPr/>
          <p:nvPr/>
        </p:nvSpPr>
        <p:spPr>
          <a:xfrm>
            <a:off x="7437265" y="345516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8" name="Семиугольник 37">
            <a:hlinkClick r:id="rId34" action="ppaction://hlinksldjump"/>
          </p:cNvPr>
          <p:cNvSpPr/>
          <p:nvPr/>
        </p:nvSpPr>
        <p:spPr>
          <a:xfrm>
            <a:off x="6660232" y="3432728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40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9" name="Семиугольник 38">
            <a:hlinkClick r:id="rId13" action="ppaction://hlinksldjump"/>
          </p:cNvPr>
          <p:cNvSpPr/>
          <p:nvPr/>
        </p:nvSpPr>
        <p:spPr>
          <a:xfrm>
            <a:off x="5877419" y="345516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39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0" name="Семиугольник 39">
            <a:hlinkClick r:id="rId35" action="ppaction://hlinksldjump"/>
          </p:cNvPr>
          <p:cNvSpPr/>
          <p:nvPr/>
        </p:nvSpPr>
        <p:spPr>
          <a:xfrm>
            <a:off x="5138500" y="3447907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38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1" name="Семиугольник 40">
            <a:hlinkClick r:id="rId36" action="ppaction://hlinksldjump"/>
          </p:cNvPr>
          <p:cNvSpPr/>
          <p:nvPr/>
        </p:nvSpPr>
        <p:spPr>
          <a:xfrm>
            <a:off x="4355976" y="342751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37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2" name="Семиугольник 41">
            <a:hlinkClick r:id="rId37" action="ppaction://hlinksldjump"/>
          </p:cNvPr>
          <p:cNvSpPr/>
          <p:nvPr/>
        </p:nvSpPr>
        <p:spPr>
          <a:xfrm>
            <a:off x="3520890" y="3425862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36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3" name="Семиугольник 42">
            <a:hlinkClick r:id="rId12" action="ppaction://hlinksldjump"/>
          </p:cNvPr>
          <p:cNvSpPr/>
          <p:nvPr/>
        </p:nvSpPr>
        <p:spPr>
          <a:xfrm>
            <a:off x="2773697" y="346198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4" name="Семиугольник 43">
            <a:hlinkClick r:id="rId38" action="ppaction://hlinksldjump"/>
          </p:cNvPr>
          <p:cNvSpPr/>
          <p:nvPr/>
        </p:nvSpPr>
        <p:spPr>
          <a:xfrm>
            <a:off x="1943860" y="350008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5" name="Семиугольник 44">
            <a:hlinkClick r:id="rId39" action="ppaction://hlinksldjump"/>
          </p:cNvPr>
          <p:cNvSpPr/>
          <p:nvPr/>
        </p:nvSpPr>
        <p:spPr>
          <a:xfrm>
            <a:off x="1104680" y="347300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6" name="Семиугольник 45">
            <a:hlinkClick r:id="rId40" action="ppaction://hlinksldjump"/>
          </p:cNvPr>
          <p:cNvSpPr/>
          <p:nvPr/>
        </p:nvSpPr>
        <p:spPr>
          <a:xfrm>
            <a:off x="241810" y="347300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7" name="Семиугольник 46">
            <a:hlinkClick r:id="rId12" action="ppaction://hlinksldjump"/>
          </p:cNvPr>
          <p:cNvSpPr/>
          <p:nvPr/>
        </p:nvSpPr>
        <p:spPr>
          <a:xfrm>
            <a:off x="243728" y="4186727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43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8" name="Семиугольник 47">
            <a:hlinkClick r:id="rId41" action="ppaction://hlinksldjump"/>
          </p:cNvPr>
          <p:cNvSpPr/>
          <p:nvPr/>
        </p:nvSpPr>
        <p:spPr>
          <a:xfrm>
            <a:off x="996338" y="418015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44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9" name="Семиугольник 48">
            <a:hlinkClick r:id="rId42" action="ppaction://hlinksldjump"/>
          </p:cNvPr>
          <p:cNvSpPr/>
          <p:nvPr/>
        </p:nvSpPr>
        <p:spPr>
          <a:xfrm>
            <a:off x="1818388" y="416513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0" name="Семиугольник 49">
            <a:hlinkClick r:id="rId43" action="ppaction://hlinksldjump"/>
          </p:cNvPr>
          <p:cNvSpPr/>
          <p:nvPr/>
        </p:nvSpPr>
        <p:spPr>
          <a:xfrm>
            <a:off x="2627784" y="417844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46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1" name="Семиугольник 50">
            <a:hlinkClick r:id="rId13" action="ppaction://hlinksldjump"/>
          </p:cNvPr>
          <p:cNvSpPr/>
          <p:nvPr/>
        </p:nvSpPr>
        <p:spPr>
          <a:xfrm>
            <a:off x="3421769" y="418015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47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2" name="Семиугольник 51">
            <a:hlinkClick r:id="rId44" action="ppaction://hlinksldjump"/>
          </p:cNvPr>
          <p:cNvSpPr/>
          <p:nvPr/>
        </p:nvSpPr>
        <p:spPr>
          <a:xfrm>
            <a:off x="4279076" y="4180156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48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3" name="Семиугольник 52">
            <a:hlinkClick r:id="rId6" action="ppaction://hlinksldjump"/>
          </p:cNvPr>
          <p:cNvSpPr/>
          <p:nvPr/>
        </p:nvSpPr>
        <p:spPr>
          <a:xfrm>
            <a:off x="5110508" y="4191194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49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4" name="Семиугольник 53">
            <a:hlinkClick r:id="rId25" action="ppaction://hlinksldjump"/>
          </p:cNvPr>
          <p:cNvSpPr/>
          <p:nvPr/>
        </p:nvSpPr>
        <p:spPr>
          <a:xfrm>
            <a:off x="5877419" y="4190788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50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>
            <a:hlinkClick r:id="rId45" action="ppaction://hlinksldjump"/>
          </p:cNvPr>
          <p:cNvSpPr/>
          <p:nvPr/>
        </p:nvSpPr>
        <p:spPr>
          <a:xfrm>
            <a:off x="6923112" y="4235962"/>
            <a:ext cx="1897360" cy="5685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Итоги игры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Семиугольник 11">
            <a:hlinkClick r:id="rId46" action="ppaction://hlinksldjump"/>
          </p:cNvPr>
          <p:cNvSpPr/>
          <p:nvPr/>
        </p:nvSpPr>
        <p:spPr>
          <a:xfrm>
            <a:off x="6660232" y="1368980"/>
            <a:ext cx="648072" cy="576064"/>
          </a:xfrm>
          <a:prstGeom prst="heptagon">
            <a:avLst/>
          </a:prstGeom>
          <a:solidFill>
            <a:schemeClr val="accent5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9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16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Упростите выражение: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11710"/>
            <a:ext cx="459851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9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1203598"/>
            <a:ext cx="3528392" cy="33944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altLang="ru-RU" b="1" dirty="0">
                <a:latin typeface="Cambria Math" pitchFamily="18" charset="0"/>
                <a:ea typeface="Microsoft YaHei" pitchFamily="34" charset="-122"/>
              </a:rPr>
              <a:t>ABCD – </a:t>
            </a:r>
            <a:r>
              <a:rPr lang="ru-RU" altLang="ru-RU" b="1" dirty="0" smtClean="0">
                <a:latin typeface="Cambria Math" pitchFamily="18" charset="0"/>
                <a:ea typeface="Microsoft YaHei" pitchFamily="34" charset="-122"/>
              </a:rPr>
              <a:t>трапеция</a:t>
            </a:r>
            <a:r>
              <a:rPr lang="ru-RU" altLang="ru-RU" dirty="0" smtClean="0">
                <a:latin typeface="Cambria Math" pitchFamily="18" charset="0"/>
                <a:ea typeface="Microsoft YaHei" pitchFamily="34" charset="-122"/>
              </a:rPr>
              <a:t>.  </a:t>
            </a:r>
          </a:p>
          <a:p>
            <a:pPr marL="0" indent="0">
              <a:buNone/>
            </a:pP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Угол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А</a:t>
            </a:r>
            <a:r>
              <a:rPr lang="ru-RU" dirty="0" smtClean="0">
                <a:latin typeface="Cambria Math" pitchFamily="18" charset="0"/>
                <a:ea typeface="Microsoft YaHei" pitchFamily="34" charset="-122"/>
              </a:rPr>
              <a:t> равен </a:t>
            </a:r>
            <a:r>
              <a:rPr lang="ru-RU" b="1" dirty="0" smtClean="0">
                <a:latin typeface="Cambria Math" pitchFamily="18" charset="0"/>
                <a:ea typeface="Microsoft YaHei" pitchFamily="34" charset="-122"/>
              </a:rPr>
              <a:t>50</a:t>
            </a:r>
            <a:r>
              <a:rPr lang="ru-RU" b="1" dirty="0" smtClean="0">
                <a:latin typeface="Calibri"/>
                <a:ea typeface="Microsoft YaHei" pitchFamily="34" charset="-122"/>
                <a:cs typeface="Calibri"/>
              </a:rPr>
              <a:t>⁰</a:t>
            </a: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Диагональ </a:t>
            </a:r>
            <a:r>
              <a:rPr lang="ru-RU" b="1" dirty="0" smtClean="0">
                <a:latin typeface="Calibri"/>
                <a:ea typeface="Microsoft YaHei" pitchFamily="34" charset="-122"/>
                <a:cs typeface="Calibri"/>
              </a:rPr>
              <a:t>В</a:t>
            </a:r>
            <a:r>
              <a:rPr lang="en-US" b="1" dirty="0" smtClean="0">
                <a:latin typeface="Calibri"/>
                <a:ea typeface="Microsoft YaHei" pitchFamily="34" charset="-122"/>
                <a:cs typeface="Calibri"/>
              </a:rPr>
              <a:t>D</a:t>
            </a: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 перпендикулярна стороне </a:t>
            </a:r>
            <a:r>
              <a:rPr lang="ru-RU" b="1" dirty="0" smtClean="0">
                <a:latin typeface="Calibri"/>
                <a:ea typeface="Microsoft YaHei" pitchFamily="34" charset="-122"/>
                <a:cs typeface="Calibri"/>
              </a:rPr>
              <a:t>АВ</a:t>
            </a: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, </a:t>
            </a:r>
            <a:r>
              <a:rPr lang="ru-RU" b="1" dirty="0" smtClean="0">
                <a:latin typeface="Calibri"/>
                <a:ea typeface="Microsoft YaHei" pitchFamily="34" charset="-122"/>
                <a:cs typeface="Calibri"/>
              </a:rPr>
              <a:t>ВС=С</a:t>
            </a:r>
            <a:r>
              <a:rPr lang="en-US" b="1" dirty="0" smtClean="0">
                <a:latin typeface="Calibri"/>
                <a:ea typeface="Microsoft YaHei" pitchFamily="34" charset="-122"/>
                <a:cs typeface="Calibri"/>
              </a:rPr>
              <a:t>D.</a:t>
            </a:r>
            <a:endParaRPr lang="ru-RU" b="1" dirty="0" smtClean="0">
              <a:latin typeface="Calibri"/>
              <a:ea typeface="Microsoft YaHei" pitchFamily="34" charset="-122"/>
              <a:cs typeface="Calibri"/>
            </a:endParaRPr>
          </a:p>
          <a:p>
            <a:pPr marL="0" indent="0">
              <a:buNone/>
            </a:pP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Найдите угол </a:t>
            </a:r>
            <a:r>
              <a:rPr lang="ru-RU" b="1" dirty="0" smtClean="0">
                <a:latin typeface="Calibri"/>
                <a:ea typeface="Microsoft YaHei" pitchFamily="34" charset="-122"/>
                <a:cs typeface="Calibri"/>
              </a:rPr>
              <a:t>С</a:t>
            </a:r>
            <a:r>
              <a:rPr lang="ru-RU" dirty="0" smtClean="0">
                <a:latin typeface="Calibri"/>
                <a:ea typeface="Microsoft YaHei" pitchFamily="34" charset="-122"/>
                <a:cs typeface="Calibri"/>
              </a:rPr>
              <a:t>.</a:t>
            </a:r>
            <a:endParaRPr lang="en-US" dirty="0" smtClean="0">
              <a:latin typeface="Calibri"/>
              <a:ea typeface="Microsoft YaHei" pitchFamily="34" charset="-122"/>
              <a:cs typeface="Calibri"/>
            </a:endParaRP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30"/>
          <p:cNvSpPr>
            <a:spLocks noChangeArrowheads="1"/>
          </p:cNvSpPr>
          <p:nvPr/>
        </p:nvSpPr>
        <p:spPr bwMode="auto">
          <a:xfrm flipV="1">
            <a:off x="574071" y="1633905"/>
            <a:ext cx="4680520" cy="216024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7620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2071" y="1633905"/>
            <a:ext cx="3528392" cy="21602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5289" y="336383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73450" y="9875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</a:rPr>
              <a:t>В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113997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</a:rPr>
              <a:t>С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98158" y="379414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</a:rPr>
              <a:t>D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9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13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сложение дробей: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39702"/>
            <a:ext cx="426363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9582"/>
            <a:ext cx="8424936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/>
              <a:t>Треугольник </a:t>
            </a:r>
            <a:r>
              <a:rPr lang="ru-RU" sz="3600" b="1" dirty="0"/>
              <a:t>АВС </a:t>
            </a:r>
            <a:r>
              <a:rPr lang="ru-RU" sz="3600" dirty="0"/>
              <a:t>равнобедренный.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По  данным </a:t>
            </a:r>
            <a:r>
              <a:rPr lang="ru-RU" sz="3600" dirty="0"/>
              <a:t>рисунка вычислите </a:t>
            </a:r>
            <a:r>
              <a:rPr lang="ru-RU" sz="3600" b="1" dirty="0"/>
              <a:t>угол 1.</a:t>
            </a: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7734"/>
            <a:ext cx="6849879" cy="199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00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9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Решите уравнение:</a:t>
            </a: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915816" y="2265896"/>
                <a:ext cx="3600400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800" b="1">
                              <a:latin typeface="Cambria Math"/>
                            </a:rPr>
                            <m:t>х</m:t>
                          </m:r>
                          <m:r>
                            <a:rPr lang="ru-RU" sz="4800" b="1" i="1">
                              <a:latin typeface="Cambria Math"/>
                            </a:rPr>
                            <m:t>−</m:t>
                          </m:r>
                          <m:r>
                            <a:rPr lang="ru-RU" sz="4800" b="1" i="1"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4800" b="1">
                              <a:latin typeface="Cambria Math"/>
                            </a:rPr>
                            <m:t>х</m:t>
                          </m:r>
                          <m:r>
                            <a:rPr lang="ru-RU" sz="4800" b="1" i="1">
                              <a:latin typeface="Cambria Math"/>
                            </a:rPr>
                            <m:t>−</m:t>
                          </m:r>
                          <m:r>
                            <a:rPr lang="ru-RU" sz="4800" b="1" i="1"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ru-RU" sz="4800" b="1">
                          <a:latin typeface="Cambria Math"/>
                        </a:rPr>
                        <m:t>=</m:t>
                      </m:r>
                      <m:r>
                        <a:rPr lang="ru-RU" sz="4800" b="1" i="1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2265896"/>
                <a:ext cx="3600400" cy="147732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03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7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деление дробей:</a:t>
            </a: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36593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11710"/>
            <a:ext cx="394027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280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4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Выполните вычитание дробей: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83718"/>
            <a:ext cx="3312368" cy="13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7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2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9582"/>
            <a:ext cx="8424936" cy="115212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 данным на рисунке вычислите градусную меру </a:t>
            </a:r>
            <a:r>
              <a:rPr lang="ru-RU" b="1" dirty="0"/>
              <a:t>угла 1.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00392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9702"/>
            <a:ext cx="7909250" cy="207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17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1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Сократите дробь:</a:t>
            </a:r>
            <a:endParaRPr lang="ru-RU" sz="4000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244408" y="415592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39702"/>
            <a:ext cx="333037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41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fireworks_PNG156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80" y="195486"/>
            <a:ext cx="885698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55526"/>
            <a:ext cx="7992888" cy="1872208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определим  </a:t>
            </a:r>
            <a:b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победителя!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72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b="1" dirty="0">
              <a:solidFill>
                <a:srgbClr val="ED1FE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419622"/>
            <a:ext cx="649106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</a:t>
            </a:r>
            <a:r>
              <a:rPr lang="ru-RU" sz="5400" b="1" dirty="0" smtClean="0"/>
              <a:t>             этот номер</a:t>
            </a:r>
          </a:p>
          <a:p>
            <a:pPr marL="0" indent="0">
              <a:buNone/>
            </a:pPr>
            <a:r>
              <a:rPr lang="ru-RU" sz="5400" b="1" dirty="0"/>
              <a:t> </a:t>
            </a:r>
            <a:r>
              <a:rPr lang="ru-RU" sz="5400" b="1" dirty="0" smtClean="0"/>
              <a:t>            </a:t>
            </a:r>
            <a:r>
              <a:rPr lang="ru-RU" sz="7200" b="1" dirty="0" smtClean="0">
                <a:solidFill>
                  <a:srgbClr val="ED1FE3"/>
                </a:solidFill>
              </a:rPr>
              <a:t>+ 1 балл</a:t>
            </a:r>
            <a:endParaRPr lang="ru-RU" sz="7200" b="1" dirty="0">
              <a:solidFill>
                <a:srgbClr val="ED1FE3"/>
              </a:solidFill>
            </a:endParaRP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93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933"/>
            <a:ext cx="6131024" cy="857250"/>
          </a:xfrm>
        </p:spPr>
        <p:txBody>
          <a:bodyPr>
            <a:noAutofit/>
          </a:bodyPr>
          <a:lstStyle/>
          <a:p>
            <a:pPr algn="l"/>
            <a:r>
              <a:rPr lang="ru-RU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ответы</a:t>
            </a:r>
            <a:endParaRPr lang="ru-RU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78153" y="1032884"/>
            <a:ext cx="2308808" cy="37444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22).</a:t>
            </a:r>
          </a:p>
          <a:p>
            <a:pPr marL="0" indent="0">
              <a:buNone/>
            </a:pPr>
            <a:r>
              <a:rPr lang="ru-RU" sz="3600" b="1" dirty="0" smtClean="0"/>
              <a:t>23).</a:t>
            </a:r>
            <a:r>
              <a:rPr lang="ru-RU" sz="3000" dirty="0" smtClean="0"/>
              <a:t>90</a:t>
            </a:r>
            <a:r>
              <a:rPr lang="ru-RU" sz="3000" dirty="0" smtClean="0">
                <a:cs typeface="Calibri"/>
              </a:rPr>
              <a:t>⁰,</a:t>
            </a:r>
            <a:r>
              <a:rPr lang="ru-RU" sz="2600" dirty="0" smtClean="0">
                <a:cs typeface="Calibri"/>
              </a:rPr>
              <a:t>Р=30</a:t>
            </a:r>
            <a:endParaRPr lang="ru-RU" sz="2600" dirty="0"/>
          </a:p>
          <a:p>
            <a:pPr marL="0" indent="0">
              <a:buNone/>
            </a:pPr>
            <a:endParaRPr lang="ru-RU" sz="2600" dirty="0" smtClean="0"/>
          </a:p>
          <a:p>
            <a:pPr marL="0" indent="0">
              <a:buNone/>
            </a:pPr>
            <a:r>
              <a:rPr lang="ru-RU" sz="3600" b="1" dirty="0" smtClean="0"/>
              <a:t>24).</a:t>
            </a:r>
            <a:r>
              <a:rPr lang="ru-RU" sz="3600" dirty="0"/>
              <a:t> 4/а</a:t>
            </a:r>
          </a:p>
          <a:p>
            <a:pPr marL="0" indent="0">
              <a:buNone/>
            </a:pPr>
            <a:r>
              <a:rPr lang="ru-RU" sz="3600" b="1" dirty="0"/>
              <a:t>25).</a:t>
            </a:r>
            <a:r>
              <a:rPr lang="ru-RU" sz="3600" dirty="0">
                <a:solidFill>
                  <a:srgbClr val="7030A0"/>
                </a:solidFill>
              </a:rPr>
              <a:t> </a:t>
            </a:r>
            <a:r>
              <a:rPr lang="ru-RU" sz="3600" dirty="0"/>
              <a:t>70</a:t>
            </a:r>
            <a:r>
              <a:rPr lang="ru-RU" sz="3600" dirty="0">
                <a:cs typeface="Calibri"/>
              </a:rPr>
              <a:t>⁰</a:t>
            </a:r>
            <a:endParaRPr lang="ru-RU" sz="3600" dirty="0"/>
          </a:p>
          <a:p>
            <a:pPr marL="0" indent="0">
              <a:buNone/>
            </a:pPr>
            <a:r>
              <a:rPr lang="ru-RU" sz="3600" b="1" dirty="0"/>
              <a:t>26).</a:t>
            </a:r>
            <a:endParaRPr lang="ru-RU" sz="3600" dirty="0"/>
          </a:p>
          <a:p>
            <a:pPr marL="0" indent="0">
              <a:buNone/>
            </a:pPr>
            <a:endParaRPr lang="ru-RU" sz="3600" b="1" dirty="0"/>
          </a:p>
        </p:txBody>
      </p:sp>
      <p:sp>
        <p:nvSpPr>
          <p:cNvPr id="7" name="Объект 3"/>
          <p:cNvSpPr>
            <a:spLocks noGrp="1"/>
          </p:cNvSpPr>
          <p:nvPr>
            <p:ph sz="half" idx="2"/>
          </p:nvPr>
        </p:nvSpPr>
        <p:spPr>
          <a:xfrm>
            <a:off x="107504" y="1059582"/>
            <a:ext cx="1656184" cy="38164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1). </a:t>
            </a:r>
            <a:endParaRPr lang="ru-RU" dirty="0" smtClean="0"/>
          </a:p>
          <a:p>
            <a:pPr marL="0" indent="0">
              <a:buNone/>
            </a:pPr>
            <a:r>
              <a:rPr lang="ru-RU" sz="3600" b="1" dirty="0" smtClean="0"/>
              <a:t>2). </a:t>
            </a:r>
            <a:r>
              <a:rPr lang="ru-RU" dirty="0" smtClean="0"/>
              <a:t>25°</a:t>
            </a:r>
            <a:endParaRPr lang="ru-RU" dirty="0" smtClean="0">
              <a:solidFill>
                <a:srgbClr val="ED1FE3"/>
              </a:solidFill>
            </a:endParaRPr>
          </a:p>
          <a:p>
            <a:pPr marL="0" indent="0">
              <a:buNone/>
            </a:pPr>
            <a:r>
              <a:rPr lang="ru-RU" sz="3600" b="1" dirty="0" smtClean="0"/>
              <a:t>4).</a:t>
            </a:r>
            <a:endParaRPr lang="ru-RU" dirty="0" smtClean="0"/>
          </a:p>
          <a:p>
            <a:pPr marL="0" indent="0">
              <a:buNone/>
            </a:pPr>
            <a:r>
              <a:rPr lang="ru-RU" sz="3600" b="1" dirty="0"/>
              <a:t>7).</a:t>
            </a:r>
            <a:r>
              <a:rPr lang="ru-RU" sz="3000" dirty="0"/>
              <a:t> а+5</a:t>
            </a:r>
          </a:p>
          <a:p>
            <a:pPr marL="0" indent="0">
              <a:buNone/>
            </a:pPr>
            <a:r>
              <a:rPr lang="ru-RU" sz="3600" b="1" dirty="0"/>
              <a:t>9).</a:t>
            </a:r>
            <a:r>
              <a:rPr lang="ru-RU" sz="3600" dirty="0"/>
              <a:t>8</a:t>
            </a:r>
          </a:p>
          <a:p>
            <a:pPr marL="0" indent="0">
              <a:buNone/>
            </a:pPr>
            <a:r>
              <a:rPr lang="ru-RU" sz="3600" b="1" dirty="0"/>
              <a:t>10).</a:t>
            </a:r>
            <a:r>
              <a:rPr lang="ru-RU" sz="3200" dirty="0">
                <a:solidFill>
                  <a:srgbClr val="ED1FE3"/>
                </a:solidFill>
              </a:rPr>
              <a:t> </a:t>
            </a:r>
            <a:r>
              <a:rPr lang="ru-RU" sz="3200" dirty="0"/>
              <a:t>30</a:t>
            </a:r>
            <a:r>
              <a:rPr lang="ru-RU" sz="3200" dirty="0">
                <a:cs typeface="Calibri"/>
              </a:rPr>
              <a:t>⁰</a:t>
            </a:r>
            <a:endParaRPr lang="ru-RU" sz="3200" dirty="0"/>
          </a:p>
          <a:p>
            <a:pPr marL="0" indent="0">
              <a:buNone/>
            </a:pPr>
            <a:endParaRPr lang="ru-RU" sz="3600" b="1" dirty="0"/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1547664" y="1059582"/>
            <a:ext cx="1944216" cy="38164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/>
              <a:t>13).</a:t>
            </a:r>
          </a:p>
          <a:p>
            <a:pPr marL="0" indent="0">
              <a:buNone/>
            </a:pPr>
            <a:r>
              <a:rPr lang="ru-RU" sz="3600" b="1" dirty="0"/>
              <a:t>14</a:t>
            </a:r>
            <a:r>
              <a:rPr lang="ru-RU" sz="3600" b="1" dirty="0" smtClean="0"/>
              <a:t>).</a:t>
            </a:r>
            <a:r>
              <a:rPr lang="ru-RU" sz="3600" dirty="0" smtClean="0"/>
              <a:t>100</a:t>
            </a:r>
            <a:r>
              <a:rPr lang="ru-RU" sz="3600" dirty="0" smtClean="0">
                <a:cs typeface="Calibri"/>
              </a:rPr>
              <a:t>⁰</a:t>
            </a:r>
          </a:p>
          <a:p>
            <a:pPr marL="0" indent="0">
              <a:buNone/>
            </a:pPr>
            <a:r>
              <a:rPr lang="ru-RU" sz="3600" b="1" dirty="0" smtClean="0"/>
              <a:t>16</a:t>
            </a:r>
            <a:r>
              <a:rPr lang="ru-RU" sz="3600" b="1" dirty="0"/>
              <a:t>).</a:t>
            </a:r>
            <a:r>
              <a:rPr lang="ru-RU" sz="3600" dirty="0" smtClean="0"/>
              <a:t>х</a:t>
            </a:r>
            <a:endParaRPr lang="ru-RU" sz="3600" dirty="0"/>
          </a:p>
          <a:p>
            <a:pPr marL="0" indent="0">
              <a:buNone/>
            </a:pPr>
            <a:r>
              <a:rPr lang="ru-RU" sz="3600" b="1" dirty="0"/>
              <a:t>17).</a:t>
            </a:r>
            <a:r>
              <a:rPr lang="ru-RU" sz="3200" dirty="0"/>
              <a:t> 28см</a:t>
            </a:r>
          </a:p>
          <a:p>
            <a:pPr marL="0" indent="0">
              <a:buNone/>
            </a:pPr>
            <a:r>
              <a:rPr lang="ru-RU" sz="3600" b="1" dirty="0"/>
              <a:t>18).</a:t>
            </a:r>
            <a:r>
              <a:rPr lang="ru-RU" sz="3600" dirty="0" smtClean="0"/>
              <a:t>1</a:t>
            </a:r>
          </a:p>
          <a:p>
            <a:pPr marL="0" indent="0">
              <a:buNone/>
            </a:pPr>
            <a:r>
              <a:rPr lang="ru-RU" sz="3600" b="1" dirty="0" smtClean="0"/>
              <a:t>20)</a:t>
            </a:r>
            <a:r>
              <a:rPr lang="ru-RU" sz="3600" b="1" dirty="0"/>
              <a:t> </a:t>
            </a:r>
            <a:r>
              <a:rPr lang="ru-RU" sz="3600" dirty="0"/>
              <a:t>120</a:t>
            </a:r>
            <a:r>
              <a:rPr lang="ru-RU" sz="3600" dirty="0">
                <a:cs typeface="Calibri"/>
              </a:rPr>
              <a:t>⁰</a:t>
            </a:r>
            <a:endParaRPr lang="ru-RU" sz="3600" dirty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b="1" dirty="0" smtClean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5546152" y="1032884"/>
            <a:ext cx="1592898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29</a:t>
            </a:r>
            <a:r>
              <a:rPr lang="ru-RU" b="1" dirty="0"/>
              <a:t>). </a:t>
            </a:r>
            <a:r>
              <a:rPr lang="ru-RU" dirty="0"/>
              <a:t>15</a:t>
            </a:r>
            <a:r>
              <a:rPr lang="ru-RU" dirty="0">
                <a:cs typeface="Calibri"/>
              </a:rPr>
              <a:t>⁰</a:t>
            </a:r>
          </a:p>
          <a:p>
            <a:pPr marL="0" indent="0">
              <a:buNone/>
            </a:pPr>
            <a:r>
              <a:rPr lang="ru-RU" b="1" dirty="0">
                <a:cs typeface="Calibri"/>
              </a:rPr>
              <a:t>30)</a:t>
            </a:r>
            <a:r>
              <a:rPr lang="ru-RU" b="1" dirty="0"/>
              <a:t> </a:t>
            </a:r>
            <a:r>
              <a:rPr lang="ru-RU" dirty="0"/>
              <a:t>0;16</a:t>
            </a:r>
          </a:p>
          <a:p>
            <a:pPr marL="0" indent="0">
              <a:buNone/>
            </a:pPr>
            <a:r>
              <a:rPr lang="ru-RU" b="1" dirty="0"/>
              <a:t>31)</a:t>
            </a:r>
            <a:r>
              <a:rPr lang="ru-RU" dirty="0"/>
              <a:t> 30</a:t>
            </a:r>
            <a:r>
              <a:rPr lang="ru-RU" dirty="0">
                <a:cs typeface="Calibri"/>
              </a:rPr>
              <a:t>⁰</a:t>
            </a:r>
          </a:p>
          <a:p>
            <a:pPr marL="0" indent="0">
              <a:buNone/>
            </a:pPr>
            <a:r>
              <a:rPr lang="ru-RU" b="1" dirty="0" smtClean="0">
                <a:cs typeface="Calibri"/>
              </a:rPr>
              <a:t>32</a:t>
            </a:r>
            <a:r>
              <a:rPr lang="ru-RU" b="1" dirty="0">
                <a:cs typeface="Calibri"/>
              </a:rPr>
              <a:t>)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34) </a:t>
            </a:r>
            <a:r>
              <a:rPr lang="ru-RU" dirty="0"/>
              <a:t>60</a:t>
            </a:r>
            <a:r>
              <a:rPr lang="ru-RU" dirty="0">
                <a:cs typeface="Calibri"/>
              </a:rPr>
              <a:t>⁰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37).</a:t>
            </a:r>
            <a:r>
              <a:rPr lang="ru-RU" dirty="0"/>
              <a:t> нет </a:t>
            </a:r>
            <a:r>
              <a:rPr lang="ru-RU" dirty="0" err="1"/>
              <a:t>реш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10" name="Объект 3"/>
          <p:cNvSpPr>
            <a:spLocks noGrp="1"/>
          </p:cNvSpPr>
          <p:nvPr>
            <p:ph sz="half" idx="2"/>
          </p:nvPr>
        </p:nvSpPr>
        <p:spPr>
          <a:xfrm>
            <a:off x="6939360" y="779030"/>
            <a:ext cx="2169143" cy="424245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b="1" dirty="0" smtClean="0"/>
              <a:t>38)</a:t>
            </a:r>
            <a:r>
              <a:rPr lang="ru-RU" sz="3600" dirty="0"/>
              <a:t> 64</a:t>
            </a:r>
            <a:r>
              <a:rPr lang="ru-RU" sz="3600" dirty="0">
                <a:cs typeface="Calibri"/>
              </a:rPr>
              <a:t>⁰</a:t>
            </a:r>
            <a:r>
              <a:rPr lang="ru-RU" sz="3600" dirty="0" smtClean="0">
                <a:cs typeface="Calibri"/>
              </a:rPr>
              <a:t>; 116⁰</a:t>
            </a:r>
          </a:p>
          <a:p>
            <a:pPr marL="0" indent="0">
              <a:buNone/>
            </a:pPr>
            <a:r>
              <a:rPr lang="ru-RU" sz="3600" b="1" dirty="0" smtClean="0">
                <a:cs typeface="Calibri"/>
              </a:rPr>
              <a:t>40)</a:t>
            </a:r>
            <a:endParaRPr lang="ru-RU" sz="3600" b="1" dirty="0"/>
          </a:p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41) 30</a:t>
            </a:r>
            <a:r>
              <a:rPr lang="ru-RU" sz="3600" dirty="0" smtClean="0">
                <a:cs typeface="Calibri"/>
              </a:rPr>
              <a:t>⁰</a:t>
            </a:r>
          </a:p>
          <a:p>
            <a:pPr marL="0" indent="0">
              <a:buNone/>
            </a:pPr>
            <a:r>
              <a:rPr lang="ru-RU" sz="3600" b="1" dirty="0" smtClean="0">
                <a:cs typeface="Calibri"/>
              </a:rPr>
              <a:t>44) </a:t>
            </a:r>
            <a:r>
              <a:rPr lang="ru-RU" sz="3600" dirty="0" smtClean="0">
                <a:cs typeface="Calibri"/>
              </a:rPr>
              <a:t>9</a:t>
            </a:r>
          </a:p>
          <a:p>
            <a:pPr marL="0" indent="0">
              <a:buNone/>
            </a:pPr>
            <a:r>
              <a:rPr lang="ru-RU" sz="3600" b="1" dirty="0" smtClean="0">
                <a:cs typeface="Calibri"/>
              </a:rPr>
              <a:t>45)</a:t>
            </a:r>
            <a:r>
              <a:rPr lang="ru-RU" sz="3600" dirty="0" smtClean="0">
                <a:cs typeface="Calibri"/>
              </a:rPr>
              <a:t>150</a:t>
            </a:r>
            <a:r>
              <a:rPr lang="ru-RU" sz="3600" dirty="0">
                <a:cs typeface="Calibri"/>
              </a:rPr>
              <a:t>⁰</a:t>
            </a:r>
            <a:endParaRPr lang="ru-RU" sz="3600" b="1" dirty="0"/>
          </a:p>
          <a:p>
            <a:pPr marL="0" indent="0">
              <a:buNone/>
            </a:pPr>
            <a:r>
              <a:rPr lang="ru-RU" sz="3600" b="1" dirty="0" smtClean="0">
                <a:cs typeface="Calibri"/>
              </a:rPr>
              <a:t>46)</a:t>
            </a:r>
            <a:r>
              <a:rPr lang="ru-RU" sz="3600" dirty="0" smtClean="0">
                <a:cs typeface="Calibri"/>
              </a:rPr>
              <a:t>5</a:t>
            </a:r>
          </a:p>
          <a:p>
            <a:pPr marL="0" indent="0">
              <a:buNone/>
            </a:pPr>
            <a:r>
              <a:rPr lang="ru-RU" sz="3600" b="1" dirty="0" smtClean="0">
                <a:cs typeface="Calibri"/>
              </a:rPr>
              <a:t>48)</a:t>
            </a:r>
            <a:r>
              <a:rPr lang="ru-RU" sz="3600" b="1" dirty="0" smtClean="0"/>
              <a:t> </a:t>
            </a:r>
            <a:r>
              <a:rPr lang="ru-RU" sz="3600" dirty="0"/>
              <a:t>150</a:t>
            </a:r>
            <a:r>
              <a:rPr lang="ru-RU" sz="3600" dirty="0">
                <a:cs typeface="Calibri"/>
              </a:rPr>
              <a:t>⁰</a:t>
            </a:r>
            <a:endParaRPr lang="ru-RU" sz="3600" b="1" dirty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20" y="2859782"/>
            <a:ext cx="432048" cy="51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54" y="2394198"/>
            <a:ext cx="6667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098" y="1158792"/>
            <a:ext cx="6381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945" y="3867894"/>
            <a:ext cx="504056" cy="54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629" y="1592660"/>
            <a:ext cx="586361" cy="551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493" y="1203598"/>
            <a:ext cx="517547" cy="54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84" y="1131590"/>
            <a:ext cx="407959" cy="445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12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6347048" cy="85725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Источники ресурса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1080" y="699542"/>
            <a:ext cx="851939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Надпись </a:t>
            </a:r>
            <a:r>
              <a:rPr lang="ru-RU" sz="1400" dirty="0"/>
              <a:t>/ </a:t>
            </a:r>
            <a:r>
              <a:rPr lang="ru-RU" sz="1400" u="sng" dirty="0">
                <a:hlinkClick r:id="rId2"/>
              </a:rPr>
              <a:t>http://</a:t>
            </a:r>
            <a:r>
              <a:rPr lang="ru-RU" sz="1400" u="sng" dirty="0" smtClean="0">
                <a:hlinkClick r:id="rId2"/>
              </a:rPr>
              <a:t>uzluga.ru/potre/Урок+математики+в+4+классеe/78316_html_m4983f34a.png</a:t>
            </a:r>
            <a:endParaRPr lang="ru-RU" sz="14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Фон  игрового поля / </a:t>
            </a:r>
            <a:r>
              <a:rPr lang="ru-RU" sz="1400" u="sng" dirty="0">
                <a:hlinkClick r:id="rId3"/>
              </a:rPr>
              <a:t>http://www.irina-litsey27.ucoz.ru/_si/0/61050475.jpg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Многогранник / </a:t>
            </a:r>
            <a:r>
              <a:rPr lang="ru-RU" sz="1400" u="sng" dirty="0" smtClean="0">
                <a:hlinkClick r:id="rId4"/>
              </a:rPr>
              <a:t>https</a:t>
            </a:r>
            <a:r>
              <a:rPr lang="ru-RU" sz="1400" u="sng" dirty="0">
                <a:hlinkClick r:id="rId4"/>
              </a:rPr>
              <a:t>://</a:t>
            </a:r>
            <a:r>
              <a:rPr lang="ru-RU" sz="1400" u="sng" dirty="0" smtClean="0">
                <a:hlinkClick r:id="rId4"/>
              </a:rPr>
              <a:t>upload.wikimedia.org/wikipedia/commons/thumb/3/3d/Third_stellation_of_dodecahedron.png/800px-Third_stellation_of_dodecahedron.png</a:t>
            </a:r>
            <a:endParaRPr lang="ru-RU" sz="14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+5 /  </a:t>
            </a:r>
            <a:r>
              <a:rPr lang="en-US" sz="1400" dirty="0" smtClean="0">
                <a:hlinkClick r:id="rId5"/>
              </a:rPr>
              <a:t>https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avatars.mds.yandex.net/get-pdb/225396/f1f89975-81be-45d8-b5a0-35ea24e3f926/orig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«4» / </a:t>
            </a: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www.playcast.ru/uploads/2015/12/09/16241015.gif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«3» / </a:t>
            </a:r>
            <a:r>
              <a:rPr lang="en-US" sz="1400" dirty="0">
                <a:hlinkClick r:id="rId7"/>
              </a:rPr>
              <a:t>http://4.bp.blogspot.com/-</a:t>
            </a:r>
            <a:r>
              <a:rPr lang="en-US" sz="1400" dirty="0" smtClean="0">
                <a:hlinkClick r:id="rId7"/>
              </a:rPr>
              <a:t>lUnHroVnnZI/UbxdG1qboMI/AAAAAAAABLk/q2Vy237_P7I/s1600/930226387.gif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«5» / </a:t>
            </a:r>
            <a:r>
              <a:rPr lang="en-US" sz="1400" dirty="0">
                <a:hlinkClick r:id="rId8"/>
              </a:rPr>
              <a:t>https://</a:t>
            </a:r>
            <a:r>
              <a:rPr lang="en-US" sz="1400" dirty="0" smtClean="0">
                <a:hlinkClick r:id="rId8"/>
              </a:rPr>
              <a:t>www.chitalnya.ru/upload3/267/1013e00d849a2d109238a15d881bc54d.gif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«3» крутящаяся / </a:t>
            </a:r>
            <a:r>
              <a:rPr lang="en-US" sz="1400" dirty="0">
                <a:hlinkClick r:id="rId9"/>
              </a:rPr>
              <a:t>http://selfrealization.info/attachments/cif3-gif.18369</a:t>
            </a:r>
            <a:r>
              <a:rPr lang="en-US" sz="1400" dirty="0" smtClean="0">
                <a:hlinkClick r:id="rId9"/>
              </a:rPr>
              <a:t>/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Смайлик / </a:t>
            </a:r>
            <a:r>
              <a:rPr lang="en-US" sz="1400" dirty="0">
                <a:hlinkClick r:id="rId10"/>
              </a:rPr>
              <a:t>https://deti.mail.ru/fotomail/mail/smaznova_i/_</a:t>
            </a:r>
            <a:r>
              <a:rPr lang="en-US" sz="1400" dirty="0" smtClean="0">
                <a:hlinkClick r:id="rId10"/>
              </a:rPr>
              <a:t>deti/i-990.jpg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Клоун / </a:t>
            </a:r>
            <a:r>
              <a:rPr lang="en-US" sz="1400" dirty="0">
                <a:hlinkClick r:id="rId11"/>
              </a:rPr>
              <a:t>https://</a:t>
            </a:r>
            <a:r>
              <a:rPr lang="en-US" sz="1400" dirty="0" smtClean="0">
                <a:hlinkClick r:id="rId11"/>
              </a:rPr>
              <a:t>www.publicdomainpictures.net/pictures/170000/velka/thumbs-up-1463550699Msc.jpg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«0»  / </a:t>
            </a: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www.topglobus.ru/font/68-o.gif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Картинка на титульном листе / </a:t>
            </a:r>
            <a:r>
              <a:rPr lang="ru-RU" sz="1400" u="sng" dirty="0">
                <a:hlinkClick r:id="rId13"/>
              </a:rPr>
              <a:t>https://rebenkoved.ru/wp-content/uploads/2016/11/issledovatel2-1024x990.jpg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Картинка с цифрами / </a:t>
            </a:r>
            <a:r>
              <a:rPr lang="ru-RU" sz="1400" u="sng" dirty="0">
                <a:hlinkClick r:id="rId14"/>
              </a:rPr>
              <a:t>https://</a:t>
            </a:r>
            <a:r>
              <a:rPr lang="ru-RU" sz="1400" u="sng" dirty="0" smtClean="0">
                <a:hlinkClick r:id="rId14"/>
              </a:rPr>
              <a:t>previews.123rf.com/images/maelena2/maelena21101/maelena2110100001/8581214-123-numbers-Stock-Vector-numbers-school-preschool.jpg</a:t>
            </a:r>
            <a:endParaRPr lang="ru-RU" sz="14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400" dirty="0"/>
              <a:t>Фейерверк/ </a:t>
            </a:r>
            <a:r>
              <a:rPr lang="ru-RU" altLang="ru-RU" sz="1400" dirty="0">
                <a:hlinkClick r:id="rId15"/>
              </a:rPr>
              <a:t>http://</a:t>
            </a:r>
            <a:r>
              <a:rPr lang="ru-RU" altLang="ru-RU" sz="1400" dirty="0" smtClean="0">
                <a:hlinkClick r:id="rId15"/>
              </a:rPr>
              <a:t>pngimg.com/uploads/fireworks/fireworks_PNG15622.png</a:t>
            </a:r>
            <a:endParaRPr lang="ru-RU" alt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200" dirty="0" smtClean="0"/>
          </a:p>
          <a:p>
            <a:endParaRPr lang="ru-RU" altLang="ru-RU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14091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797"/>
            <a:ext cx="6347048" cy="85725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Источники ресурса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771550"/>
            <a:ext cx="763284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altLang="ru-RU" dirty="0"/>
              <a:t> </a:t>
            </a:r>
            <a:r>
              <a:rPr lang="ru-RU" sz="1600" dirty="0"/>
              <a:t>А.Г. Мерзляк, В.Б. Полонский, М.С. Якир. Алгебра: 8класс: учебник для учащихся общеобразовательных организаций, – М.: </a:t>
            </a:r>
            <a:r>
              <a:rPr lang="ru-RU" sz="1600" dirty="0" err="1"/>
              <a:t>Вентана</a:t>
            </a:r>
            <a:r>
              <a:rPr lang="ru-RU" sz="1600" dirty="0"/>
              <a:t>-Граф, 2018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/>
              <a:t>А.Г. Мерзляк, В.Б. Полонский,  Е.М. Рабинович, М.С. Якир.: Алгебра : 8 класс: дидактический материал: пособие  для учащихся общеобразовательных организаций / – М.: </a:t>
            </a:r>
            <a:r>
              <a:rPr lang="ru-RU" sz="1600" dirty="0" err="1"/>
              <a:t>Вентана</a:t>
            </a:r>
            <a:r>
              <a:rPr lang="ru-RU" sz="1600" dirty="0"/>
              <a:t>-Граф, 2016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/>
              <a:t>Алгебра  8 </a:t>
            </a:r>
            <a:r>
              <a:rPr lang="ru-RU" sz="1600" dirty="0" err="1"/>
              <a:t>кл</a:t>
            </a:r>
            <a:r>
              <a:rPr lang="ru-RU" sz="1600" dirty="0"/>
              <a:t>.: методическое  пособие /Е.В. Буцко, А.Г. Мерзляк, В.Б. Полонский, М.С. Якир./ – М. :</a:t>
            </a:r>
            <a:r>
              <a:rPr lang="ru-RU" sz="1600" dirty="0" err="1"/>
              <a:t>Вентана</a:t>
            </a:r>
            <a:r>
              <a:rPr lang="ru-RU" sz="1600" dirty="0"/>
              <a:t> –Граф, 2015г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 А.Г. Мерзляк, В.Б. Полонский,  Е.М. Рабинович, М.С. Якир.: сборник задач и заданий для тематического оценивания по геометрии для 8 класса / - Х.: Гимназия, 2010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/>
              <a:t>А.Г. Мерзляк, В.Б. Полонский,  Е.М. Рабинович, М.С. Якир. : Геометрия: 8 класс : учебник для учащихся общеобразовательных организаций./ - М.: </a:t>
            </a:r>
            <a:r>
              <a:rPr lang="ru-RU" sz="1600" dirty="0" err="1"/>
              <a:t>Вентана</a:t>
            </a:r>
            <a:r>
              <a:rPr lang="ru-RU" sz="1600" dirty="0"/>
              <a:t>-Граф, </a:t>
            </a:r>
            <a:r>
              <a:rPr lang="ru-RU" sz="1600" dirty="0" smtClean="0"/>
              <a:t>2018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А.Г. Мерзляк, В.Б. Полонский,  Е.М. Рабинович, М.С. Якир.: геометрия : 8 класс: дидактический материал: пособие  для учащихся общеобразовательных организаций / – М.: </a:t>
            </a:r>
            <a:r>
              <a:rPr lang="ru-RU" sz="1600" dirty="0" err="1"/>
              <a:t>Вентана</a:t>
            </a:r>
            <a:r>
              <a:rPr lang="ru-RU" sz="1600" dirty="0"/>
              <a:t>-Граф, </a:t>
            </a:r>
            <a:r>
              <a:rPr lang="ru-RU" sz="1600" dirty="0" smtClean="0"/>
              <a:t>2018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29994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5400" b="1" dirty="0" smtClean="0"/>
              <a:t>Тот, кто выбрал </a:t>
            </a:r>
          </a:p>
          <a:p>
            <a:pPr marL="0" indent="0">
              <a:buNone/>
            </a:pPr>
            <a:r>
              <a:rPr lang="ru-RU" sz="5400" b="1" dirty="0" smtClean="0"/>
              <a:t>              этот номер</a:t>
            </a:r>
          </a:p>
          <a:p>
            <a:pPr marL="0" indent="0">
              <a:buNone/>
            </a:pPr>
            <a:r>
              <a:rPr lang="ru-RU" sz="5400" dirty="0" smtClean="0"/>
              <a:t>             </a:t>
            </a:r>
            <a:r>
              <a:rPr lang="ru-RU" sz="5400" b="1" dirty="0" smtClean="0">
                <a:solidFill>
                  <a:srgbClr val="00B050"/>
                </a:solidFill>
              </a:rPr>
              <a:t>делает дополнительный ход 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3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номер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0000FF"/>
                </a:solidFill>
              </a:rPr>
              <a:t>передаёт ход 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0000FF"/>
                </a:solidFill>
              </a:rPr>
              <a:t>          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1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200150"/>
            <a:ext cx="6851104" cy="353183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</a:t>
            </a:r>
            <a:r>
              <a:rPr lang="ru-RU" sz="5400" b="1" dirty="0" smtClean="0"/>
              <a:t>номер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добавляет  1 балл   </a:t>
            </a:r>
          </a:p>
          <a:p>
            <a:pPr marL="0" indent="0">
              <a:buNone/>
            </a:pP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</a:rPr>
              <a:t>          команде соперника</a:t>
            </a:r>
            <a:endParaRPr lang="ru-RU" sz="5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8172400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77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ED1F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Сюрприз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/>
              <a:t>Тот, кто выбрал </a:t>
            </a:r>
          </a:p>
          <a:p>
            <a:pPr marL="0" indent="0">
              <a:buNone/>
            </a:pPr>
            <a:r>
              <a:rPr lang="ru-RU" sz="5400" b="1" dirty="0"/>
              <a:t>              этот номер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ED1FE3"/>
                </a:solidFill>
              </a:rPr>
              <a:t>просто «</a:t>
            </a:r>
            <a:r>
              <a:rPr lang="ru-RU" sz="5400" dirty="0" smtClean="0">
                <a:solidFill>
                  <a:srgbClr val="ED1FE3"/>
                </a:solidFill>
                <a:latin typeface="Arial Black" panose="020B0A04020102020204" pitchFamily="34" charset="0"/>
              </a:rPr>
              <a:t>супер</a:t>
            </a:r>
            <a:r>
              <a:rPr lang="ru-RU" sz="5400" dirty="0" smtClean="0">
                <a:solidFill>
                  <a:srgbClr val="ED1FE3"/>
                </a:solidFill>
              </a:rPr>
              <a:t>»</a:t>
            </a:r>
            <a:endParaRPr lang="ru-RU" sz="5400" dirty="0">
              <a:solidFill>
                <a:srgbClr val="ED1FE3"/>
              </a:solidFill>
            </a:endParaRPr>
          </a:p>
        </p:txBody>
      </p:sp>
      <p:sp>
        <p:nvSpPr>
          <p:cNvPr id="5" name="Семиугольник 4">
            <a:hlinkClick r:id="rId2" action="ppaction://hlinksldjump"/>
          </p:cNvPr>
          <p:cNvSpPr/>
          <p:nvPr/>
        </p:nvSpPr>
        <p:spPr>
          <a:xfrm>
            <a:off x="8100392" y="4213806"/>
            <a:ext cx="720080" cy="698376"/>
          </a:xfrm>
          <a:prstGeom prst="heptagon">
            <a:avLst/>
          </a:prstGeo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1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909</Words>
  <Application>Microsoft Office PowerPoint</Application>
  <PresentationFormat>Экран (16:9)</PresentationFormat>
  <Paragraphs>286</Paragraphs>
  <Slides>52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60" baseType="lpstr">
      <vt:lpstr>Microsoft YaHei</vt:lpstr>
      <vt:lpstr>Arial</vt:lpstr>
      <vt:lpstr>Arial Black</vt:lpstr>
      <vt:lpstr>Calibri</vt:lpstr>
      <vt:lpstr>Cambria Math</vt:lpstr>
      <vt:lpstr>Times New Roman</vt:lpstr>
      <vt:lpstr>Тема Office</vt:lpstr>
      <vt:lpstr>Формула</vt:lpstr>
      <vt:lpstr>От простого к сложному</vt:lpstr>
      <vt:lpstr>Правила игры</vt:lpstr>
      <vt:lpstr>Содержание игры</vt:lpstr>
      <vt:lpstr>  Поиграем  - закрепим </vt:lpstr>
      <vt:lpstr>Сюрприз</vt:lpstr>
      <vt:lpstr>Сюрприз</vt:lpstr>
      <vt:lpstr>Сюрприз</vt:lpstr>
      <vt:lpstr>Сюрприз</vt:lpstr>
      <vt:lpstr>Сюрприз</vt:lpstr>
      <vt:lpstr>Сюрприз</vt:lpstr>
      <vt:lpstr>Сюрприз</vt:lpstr>
      <vt:lpstr>Сюрприз</vt:lpstr>
      <vt:lpstr>Зигзаг  удачи</vt:lpstr>
      <vt:lpstr>Зигзаг  удачи</vt:lpstr>
      <vt:lpstr>Зигзаг  удачи</vt:lpstr>
      <vt:lpstr>Зигзаг  удачи</vt:lpstr>
      <vt:lpstr>Зигзаг  удачи</vt:lpstr>
      <vt:lpstr>Зигзаг  удачи</vt:lpstr>
      <vt:lpstr>Номер 48</vt:lpstr>
      <vt:lpstr>Номер 46</vt:lpstr>
      <vt:lpstr>Номер 45</vt:lpstr>
      <vt:lpstr>Номер 44</vt:lpstr>
      <vt:lpstr>Номер 41</vt:lpstr>
      <vt:lpstr>Номер 40</vt:lpstr>
      <vt:lpstr>Номер 38</vt:lpstr>
      <vt:lpstr>Номер 37</vt:lpstr>
      <vt:lpstr>Номер 34</vt:lpstr>
      <vt:lpstr>Задание 32</vt:lpstr>
      <vt:lpstr>Номер 31</vt:lpstr>
      <vt:lpstr>Номер 30</vt:lpstr>
      <vt:lpstr>    Номер 29</vt:lpstr>
      <vt:lpstr>Номер 26</vt:lpstr>
      <vt:lpstr>            Номер 25</vt:lpstr>
      <vt:lpstr>Номер 24</vt:lpstr>
      <vt:lpstr>Номер 23</vt:lpstr>
      <vt:lpstr>Номер 22</vt:lpstr>
      <vt:lpstr>Номер 20</vt:lpstr>
      <vt:lpstr>Номер 18</vt:lpstr>
      <vt:lpstr>Номер 17</vt:lpstr>
      <vt:lpstr>Номер 16</vt:lpstr>
      <vt:lpstr>Номер 14</vt:lpstr>
      <vt:lpstr>Задание 13</vt:lpstr>
      <vt:lpstr>Номер 10</vt:lpstr>
      <vt:lpstr>Номер 9</vt:lpstr>
      <vt:lpstr>Номер 7</vt:lpstr>
      <vt:lpstr>Номер 4</vt:lpstr>
      <vt:lpstr>Номер 2</vt:lpstr>
      <vt:lpstr>Номер 1</vt:lpstr>
      <vt:lpstr>определим               победителя!</vt:lpstr>
      <vt:lpstr>Проверим ответы</vt:lpstr>
      <vt:lpstr>Источники ресурса</vt:lpstr>
      <vt:lpstr>Источники ресурса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ПК-11</cp:lastModifiedBy>
  <cp:revision>192</cp:revision>
  <dcterms:created xsi:type="dcterms:W3CDTF">2018-11-17T15:56:18Z</dcterms:created>
  <dcterms:modified xsi:type="dcterms:W3CDTF">2022-03-24T03:17:34Z</dcterms:modified>
</cp:coreProperties>
</file>