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5" r:id="rId3"/>
    <p:sldId id="276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CC"/>
    <a:srgbClr val="FF5DFF"/>
    <a:srgbClr val="FF00FF"/>
    <a:srgbClr val="000099"/>
    <a:srgbClr val="00007E"/>
    <a:srgbClr val="3333CC"/>
    <a:srgbClr val="0000FF"/>
    <a:srgbClr val="00008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53" autoAdjust="0"/>
    <p:restoredTop sz="94660"/>
  </p:normalViewPr>
  <p:slideViewPr>
    <p:cSldViewPr>
      <p:cViewPr varScale="1">
        <p:scale>
          <a:sx n="61" d="100"/>
          <a:sy n="61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723EA-65DE-4796-AAA5-BE0D152B3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03575-DCC4-42FF-AA24-7CACF71D2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E946E-0724-4A84-998C-216DE8A80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29E2D-69EA-4CEE-8C6F-72FA70554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28E9A-265E-4F15-95D8-F1BF5543F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90F8B-F213-4275-A04E-153FB7AF2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AC4D1-D41D-4DA9-8987-2F405612B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13F40-EF24-4DDD-804A-8937E4271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F4FD0-94C3-4EE4-9A6D-68E5B5B08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00EAA-6A68-4F03-B2AE-B8B00E18D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65B8F-B562-4ED5-82CE-C6FAEF338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3216BE6-4DF7-45CE-AC81-40119CC58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62;&#1072;&#1088;&#1105;&#1074;&#1072;\&#1056;&#1072;&#1073;&#1086;&#1095;&#1080;&#1081;%20&#1089;&#1090;&#1086;&#1083;\&#1050;&#1090;&#1086;%20&#1093;&#1086;&#1095;&#1077;&#1090;%20&#1089;&#1090;&#1072;&#1090;&#1100;%20-%20&#1082;&#1086;&#1087;&#1080;&#1103;\&#1050;&#1090;&#1086;%20&#1093;&#1086;&#1095;&#1077;&#1090;%20&#1089;&#1090;&#1072;&#1090;&#1100;%20&#1092;&#1080;&#1079;&#1080;&#1082;&#1086;&#1084;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62;&#1072;&#1088;&#1105;&#1074;&#1072;\&#1056;&#1072;&#1073;&#1086;&#1095;&#1080;&#1081;%20&#1089;&#1090;&#1086;&#1083;\&#1050;&#1090;&#1086;%20&#1093;&#1086;&#1095;&#1077;&#1090;%20&#1089;&#1090;&#1072;&#1090;&#1100;%20-%20&#1082;&#1086;&#1087;&#1080;&#1103;\&#1050;&#1090;&#1086;%20&#1093;&#1086;&#1095;&#1077;&#1090;%20&#1089;&#1090;&#1072;&#1090;&#1100;%20&#1092;&#1080;&#1079;&#1080;&#1082;&#1086;&#1084;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62;&#1072;&#1088;&#1105;&#1074;&#1072;\&#1056;&#1072;&#1073;&#1086;&#1095;&#1080;&#1081;%20&#1089;&#1090;&#1086;&#1083;\&#1050;&#1090;&#1086;%20&#1093;&#1086;&#1095;&#1077;&#1090;%20&#1089;&#1090;&#1072;&#1090;&#1100;%20-%20&#1082;&#1086;&#1087;&#1080;&#1103;\&#1050;&#1090;&#1086;%20&#1093;&#1086;&#1095;&#1077;&#1090;%20&#1089;&#1090;&#1072;&#1090;&#1100;%20&#1092;&#1080;&#1079;&#1080;&#1082;&#1086;&#1084;\4176.mid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90;&#1086;&#1083;&#1080;&#1081;\Desktop\kto_khochet_stat_fizikom_7-8\&#1050;&#1090;&#1086;%20&#1093;&#1086;&#1095;&#1077;&#1090;%20&#1089;&#1090;&#1072;&#1090;&#1100;%20&#1092;&#1080;&#1079;&#1080;&#1082;&#1086;&#1084;%207-8\de13.mid" TargetMode="External"/><Relationship Id="rId6" Type="http://schemas.openxmlformats.org/officeDocument/2006/relationships/hyperlink" Target="file:///C:\Documents%20and%20Settings\&#1062;&#1072;&#1088;&#1105;&#1074;&#1072;\&#1056;&#1072;&#1073;&#1086;&#1095;&#1080;&#1081;%20&#1089;&#1090;&#1086;&#1083;\&#1079;&#1074;&#1091;&#1082;&#1080;\30%20&#1089;&#1077;&#1082;.wm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 l="14999" t="20313" r="18750" b="17969"/>
          <a:stretch>
            <a:fillRect/>
          </a:stretch>
        </p:blipFill>
        <p:spPr bwMode="auto">
          <a:xfrm>
            <a:off x="0" y="0"/>
            <a:ext cx="914400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5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21932">
            <a:off x="549275" y="425450"/>
            <a:ext cx="685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84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82085">
            <a:off x="7835900" y="314325"/>
            <a:ext cx="736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2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6530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 descr="j3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1143000"/>
            <a:ext cx="480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2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25146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WordArt 13"/>
          <p:cNvSpPr>
            <a:spLocks noChangeArrowheads="1" noChangeShapeType="1" noTextEdit="1"/>
          </p:cNvSpPr>
          <p:nvPr/>
        </p:nvSpPr>
        <p:spPr bwMode="auto">
          <a:xfrm>
            <a:off x="1364233" y="2579176"/>
            <a:ext cx="6324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10100" y="563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solidFill>
                  <a:srgbClr val="FFFF00"/>
                </a:solidFill>
              </a:rPr>
              <a:t>Выполнила: </a:t>
            </a:r>
            <a:r>
              <a:rPr lang="ru-RU" dirty="0" err="1">
                <a:solidFill>
                  <a:srgbClr val="FFFF00"/>
                </a:solidFill>
              </a:rPr>
              <a:t>Аюева</a:t>
            </a:r>
            <a:r>
              <a:rPr lang="ru-RU" dirty="0">
                <a:solidFill>
                  <a:srgbClr val="FFFF00"/>
                </a:solidFill>
              </a:rPr>
              <a:t> А. С.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Учитель физики 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МКОУ </a:t>
            </a:r>
            <a:r>
              <a:rPr lang="ru-RU" smtClean="0">
                <a:solidFill>
                  <a:srgbClr val="FFFF00"/>
                </a:solidFill>
              </a:rPr>
              <a:t>Тиличикской </a:t>
            </a:r>
            <a:endParaRPr lang="ru-RU" dirty="0">
              <a:solidFill>
                <a:srgbClr val="FFFF00"/>
              </a:solidFill>
            </a:endParaRPr>
          </a:p>
          <a:p>
            <a:pPr algn="r"/>
            <a:r>
              <a:rPr lang="ru-RU" dirty="0">
                <a:solidFill>
                  <a:srgbClr val="FFFF00"/>
                </a:solidFill>
              </a:rPr>
              <a:t>средней школы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0" tmFilter="0, 0; .2, .5; .8, .5; 1, 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0" autoRev="1" fill="hold"/>
                                        <p:tgtEl>
                                          <p:spTgt spid="71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animBg="1"/>
      <p:bldP spid="718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ctr"/>
            <a:r>
              <a:rPr lang="ru-RU" sz="2400" dirty="0">
                <a:solidFill>
                  <a:schemeClr val="bg1"/>
                </a:solidFill>
              </a:rPr>
              <a:t>7. </a:t>
            </a:r>
            <a:r>
              <a:rPr lang="ru-RU" sz="2400" b="1" dirty="0" smtClean="0">
                <a:solidFill>
                  <a:schemeClr val="bg1"/>
                </a:solidFill>
              </a:rPr>
              <a:t>Чем отличаются молекулы воды</a:t>
            </a:r>
          </a:p>
          <a:p>
            <a:pPr marL="457200" indent="-457200" algn="ctr"/>
            <a:r>
              <a:rPr lang="ru-RU" sz="2400" b="1" dirty="0" smtClean="0">
                <a:solidFill>
                  <a:schemeClr val="bg1"/>
                </a:solidFill>
              </a:rPr>
              <a:t> от молекул пара?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Числом атомов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Г)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Ничем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Свойствами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Б)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Размером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274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1275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1276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7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22" grpId="0" animBg="1"/>
      <p:bldP spid="24" grpId="0" animBg="1"/>
      <p:bldP spid="25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8. </a:t>
            </a:r>
            <a:r>
              <a:rPr lang="ru-RU" sz="2400" b="1" dirty="0" smtClean="0">
                <a:solidFill>
                  <a:schemeClr val="bg1"/>
                </a:solidFill>
              </a:rPr>
              <a:t>Как следует поступить,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 чтобы ускорить диффузию?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Охладить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контактирующие тела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Повысить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температуру тел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 Положить их в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тёмное место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Уменьшить площадь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границы между ними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2298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2299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2300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6096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362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33400" y="2971800"/>
            <a:ext cx="8229600" cy="12192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9. </a:t>
            </a:r>
            <a:r>
              <a:rPr lang="ru-RU" sz="2400" b="1" dirty="0" smtClean="0">
                <a:solidFill>
                  <a:schemeClr val="bg1"/>
                </a:solidFill>
              </a:rPr>
              <a:t>Чем обусловлен </a:t>
            </a:r>
            <a:endParaRPr lang="ru-RU" sz="2400" b="1" dirty="0">
              <a:solidFill>
                <a:schemeClr val="bg1"/>
              </a:solidFill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электрический ток в металлах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152400" y="4497092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наличие свободных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протонов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38193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В</a:t>
            </a:r>
            <a:r>
              <a:rPr lang="ru-RU" sz="2000" dirty="0">
                <a:solidFill>
                  <a:schemeClr val="bg1"/>
                </a:solidFill>
              </a:rPr>
              <a:t>) </a:t>
            </a:r>
            <a:r>
              <a:rPr lang="ru-RU" sz="2000" dirty="0" smtClean="0">
                <a:solidFill>
                  <a:schemeClr val="bg1"/>
                </a:solidFill>
              </a:rPr>
              <a:t> наличие </a:t>
            </a:r>
            <a:r>
              <a:rPr lang="ru-RU" sz="2000" dirty="0">
                <a:solidFill>
                  <a:schemeClr val="bg1"/>
                </a:solidFill>
              </a:rPr>
              <a:t>свободных</a:t>
            </a: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электронов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наличие свободных</a:t>
            </a: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нейтронов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Г) наличие свободных</a:t>
            </a: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нейтрино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3322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3323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3324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762000" y="2971800"/>
            <a:ext cx="7696200" cy="12192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10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r>
              <a:rPr lang="ru-RU" sz="2400" b="1" dirty="0" smtClean="0">
                <a:solidFill>
                  <a:schemeClr val="bg1"/>
                </a:solidFill>
              </a:rPr>
              <a:t>Какой закон </a:t>
            </a:r>
            <a:r>
              <a:rPr lang="ru-RU" sz="2400" b="1" dirty="0">
                <a:solidFill>
                  <a:schemeClr val="bg1"/>
                </a:solidFill>
              </a:rPr>
              <a:t>с</a:t>
            </a:r>
            <a:r>
              <a:rPr lang="ru-RU" sz="2400" b="1" dirty="0" smtClean="0">
                <a:solidFill>
                  <a:schemeClr val="bg1"/>
                </a:solidFill>
              </a:rPr>
              <a:t>вязывает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три величины  сила тока,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напряжение, сопротивление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</a:t>
            </a:r>
            <a:r>
              <a:rPr lang="ru-RU" sz="2000" dirty="0" smtClean="0">
                <a:solidFill>
                  <a:schemeClr val="bg1"/>
                </a:solidFill>
              </a:rPr>
              <a:t>)  </a:t>
            </a:r>
            <a:r>
              <a:rPr lang="ru-RU" sz="2400" b="1" dirty="0" smtClean="0">
                <a:solidFill>
                  <a:schemeClr val="bg1"/>
                </a:solidFill>
              </a:rPr>
              <a:t>Закон Ньютона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Закон Ома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</a:t>
            </a:r>
            <a:r>
              <a:rPr lang="ru-RU" sz="2400" b="1" dirty="0" smtClean="0">
                <a:solidFill>
                  <a:schemeClr val="bg1"/>
                </a:solidFill>
              </a:rPr>
              <a:t>Закон Джоуля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Ленца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Закон Ампера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346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4347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4348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381000" y="2971800"/>
            <a:ext cx="84582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11. В честь какого ученного была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названа единица измерения 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электрического заряда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Андре Ампер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 Шарля Кулона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 </a:t>
            </a:r>
            <a:r>
              <a:rPr lang="ru-RU" sz="2000" dirty="0" err="1" smtClean="0">
                <a:solidFill>
                  <a:schemeClr val="bg1"/>
                </a:solidFill>
              </a:rPr>
              <a:t>Алессандро</a:t>
            </a:r>
            <a:r>
              <a:rPr lang="ru-RU" sz="2000" dirty="0" smtClean="0">
                <a:solidFill>
                  <a:schemeClr val="bg1"/>
                </a:solidFill>
              </a:rPr>
              <a:t> Вольт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 Георг Ом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5370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5371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5372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Блок-схема: узел 43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46" name="Блок-схема: узел 45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47" name="Блок-схема: узел 46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Блок-схема: узел 3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1" grpId="0" animBg="1"/>
      <p:bldP spid="8201" grpId="1" autoUpdateAnimBg="0"/>
      <p:bldP spid="8201" grpId="2" animBg="1"/>
      <p:bldP spid="8201" grpId="3" animBg="1"/>
      <p:bldP spid="44" grpId="0" animBg="1"/>
      <p:bldP spid="46" grpId="0" animBg="1"/>
      <p:bldP spid="47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228600" y="2971800"/>
            <a:ext cx="86868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b="1" dirty="0">
                <a:solidFill>
                  <a:schemeClr val="bg1"/>
                </a:solidFill>
              </a:rPr>
              <a:t>12. </a:t>
            </a:r>
            <a:r>
              <a:rPr lang="ru-RU" sz="2400" b="1" dirty="0" smtClean="0">
                <a:solidFill>
                  <a:schemeClr val="bg1"/>
                </a:solidFill>
              </a:rPr>
              <a:t>Кто изобрел Лампу накаливания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Александр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Степанович Попов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Лодыгин Александр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Николаевич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Павел Николаевич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Яблочков 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Г</a:t>
            </a:r>
            <a:r>
              <a:rPr lang="ru-RU" sz="2000" dirty="0" smtClean="0">
                <a:solidFill>
                  <a:schemeClr val="bg1"/>
                </a:solidFill>
              </a:rPr>
              <a:t>)  Сергей Павлович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Королев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6394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6395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6396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22" grpId="0" animBg="1"/>
      <p:bldP spid="24" grpId="0" animBg="1"/>
      <p:bldP spid="25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13. </a:t>
            </a:r>
            <a:r>
              <a:rPr lang="ru-RU" sz="2000" b="1" dirty="0" smtClean="0">
                <a:solidFill>
                  <a:schemeClr val="bg1"/>
                </a:solidFill>
              </a:rPr>
              <a:t>Напряжения в молнии достигает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220 в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 1000000 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5000 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dirty="0" smtClean="0">
                <a:solidFill>
                  <a:schemeClr val="bg1"/>
                </a:solidFill>
              </a:rPr>
              <a:t>500000 в</a:t>
            </a:r>
          </a:p>
        </p:txBody>
      </p:sp>
      <p:sp>
        <p:nvSpPr>
          <p:cNvPr id="17418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7419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7420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1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14. </a:t>
            </a:r>
            <a:r>
              <a:rPr lang="ru-RU" sz="2400" dirty="0" smtClean="0">
                <a:solidFill>
                  <a:schemeClr val="bg1"/>
                </a:solidFill>
              </a:rPr>
              <a:t>Как называется явление </a:t>
            </a:r>
          </a:p>
          <a:p>
            <a:pPr lvl="0"/>
            <a:r>
              <a:rPr lang="ru-RU" sz="2400" dirty="0" smtClean="0">
                <a:solidFill>
                  <a:schemeClr val="bg1"/>
                </a:solidFill>
              </a:rPr>
              <a:t>противодействие  проводника</a:t>
            </a:r>
          </a:p>
          <a:p>
            <a:pPr lvl="0"/>
            <a:r>
              <a:rPr lang="ru-RU" sz="2400" dirty="0" smtClean="0">
                <a:solidFill>
                  <a:schemeClr val="bg1"/>
                </a:solidFill>
              </a:rPr>
              <a:t> электрическому току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dirty="0" smtClean="0">
                <a:solidFill>
                  <a:schemeClr val="bg1"/>
                </a:solidFill>
              </a:rPr>
              <a:t>электризация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 </a:t>
            </a:r>
            <a:r>
              <a:rPr lang="ru-RU" dirty="0" smtClean="0">
                <a:solidFill>
                  <a:schemeClr val="bg1"/>
                </a:solidFill>
              </a:rPr>
              <a:t>сопротивление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Г</a:t>
            </a:r>
            <a:r>
              <a:rPr lang="ru-RU" sz="2000" dirty="0" smtClean="0">
                <a:solidFill>
                  <a:schemeClr val="bg1"/>
                </a:solidFill>
              </a:rPr>
              <a:t>) </a:t>
            </a:r>
            <a:r>
              <a:rPr lang="ru-RU" dirty="0" smtClean="0">
                <a:solidFill>
                  <a:schemeClr val="bg1"/>
                </a:solidFill>
              </a:rPr>
              <a:t>сублимация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 smtClean="0"/>
              <a:t> </a:t>
            </a:r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приватизация</a:t>
            </a:r>
          </a:p>
        </p:txBody>
      </p:sp>
      <p:sp>
        <p:nvSpPr>
          <p:cNvPr id="18442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8443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8444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22" grpId="0" animBg="1"/>
      <p:bldP spid="24" grpId="0" animBg="1"/>
      <p:bldP spid="25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85800" y="2971800"/>
            <a:ext cx="7848600" cy="12192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15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r>
              <a:rPr lang="ru-RU" sz="2400" b="1" dirty="0" smtClean="0">
                <a:solidFill>
                  <a:schemeClr val="bg1"/>
                </a:solidFill>
              </a:rPr>
              <a:t>Прибор для регулирования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силы тока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</a:t>
            </a:r>
            <a:r>
              <a:rPr lang="ru-RU" sz="2000" dirty="0" smtClean="0">
                <a:solidFill>
                  <a:schemeClr val="bg1"/>
                </a:solidFill>
              </a:rPr>
              <a:t>)  </a:t>
            </a:r>
            <a:r>
              <a:rPr lang="ru-RU" dirty="0" smtClean="0">
                <a:solidFill>
                  <a:schemeClr val="bg1"/>
                </a:solidFill>
              </a:rPr>
              <a:t>амперметр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реостат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резистор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smtClean="0">
                <a:solidFill>
                  <a:schemeClr val="bg1"/>
                </a:solidFill>
              </a:rPr>
              <a:t> вольтметр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466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9467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9468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3083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3084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5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33600" y="2971800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Вы выиграли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05000" y="4495800"/>
            <a:ext cx="5562600" cy="1569660"/>
          </a:xfrm>
          <a:prstGeom prst="rect">
            <a:avLst/>
          </a:prstGeom>
          <a:gradFill flip="none" rotWithShape="1">
            <a:gsLst>
              <a:gs pos="7000">
                <a:srgbClr val="00B050">
                  <a:alpha val="17000"/>
                </a:srgb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1000000</a:t>
            </a:r>
            <a:endParaRPr lang="ru-RU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2" name="4176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86800" y="6400800"/>
            <a:ext cx="304800" cy="304800"/>
          </a:xfrm>
          <a:prstGeom prst="rect">
            <a:avLst/>
          </a:prstGeom>
        </p:spPr>
      </p:pic>
      <p:pic>
        <p:nvPicPr>
          <p:cNvPr id="23" name="Рисунок 22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759187">
            <a:off x="724446" y="495845"/>
            <a:ext cx="561975" cy="561975"/>
          </a:xfrm>
          <a:prstGeom prst="rect">
            <a:avLst/>
          </a:prstGeom>
        </p:spPr>
      </p:pic>
      <p:pic>
        <p:nvPicPr>
          <p:cNvPr id="24" name="Рисунок 23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438652">
            <a:off x="7871807" y="480407"/>
            <a:ext cx="561975" cy="561975"/>
          </a:xfrm>
          <a:prstGeom prst="rect">
            <a:avLst/>
          </a:prstGeom>
        </p:spPr>
      </p:pic>
      <p:pic>
        <p:nvPicPr>
          <p:cNvPr id="25" name="Рисунок 24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08236">
            <a:off x="6424004" y="861406"/>
            <a:ext cx="561975" cy="561975"/>
          </a:xfrm>
          <a:prstGeom prst="rect">
            <a:avLst/>
          </a:prstGeom>
        </p:spPr>
      </p:pic>
      <p:pic>
        <p:nvPicPr>
          <p:cNvPr id="26" name="Рисунок 25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55462">
            <a:off x="8176606" y="1775806"/>
            <a:ext cx="561975" cy="561975"/>
          </a:xfrm>
          <a:prstGeom prst="rect">
            <a:avLst/>
          </a:prstGeom>
        </p:spPr>
      </p:pic>
      <p:pic>
        <p:nvPicPr>
          <p:cNvPr id="27" name="Рисунок 26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260443">
            <a:off x="2309206" y="785206"/>
            <a:ext cx="561975" cy="561975"/>
          </a:xfrm>
          <a:prstGeom prst="rect">
            <a:avLst/>
          </a:prstGeom>
        </p:spPr>
      </p:pic>
      <p:pic>
        <p:nvPicPr>
          <p:cNvPr id="28" name="Рисунок 27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04245">
            <a:off x="404206" y="2004406"/>
            <a:ext cx="561975" cy="561975"/>
          </a:xfrm>
          <a:prstGeom prst="rect">
            <a:avLst/>
          </a:prstGeom>
        </p:spPr>
      </p:pic>
      <p:pic>
        <p:nvPicPr>
          <p:cNvPr id="29" name="Рисунок 28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91323">
            <a:off x="480406" y="3680806"/>
            <a:ext cx="561975" cy="561975"/>
          </a:xfrm>
          <a:prstGeom prst="rect">
            <a:avLst/>
          </a:prstGeom>
        </p:spPr>
      </p:pic>
      <p:pic>
        <p:nvPicPr>
          <p:cNvPr id="30" name="Рисунок 29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620514">
            <a:off x="7583883" y="3850083"/>
            <a:ext cx="561975" cy="561975"/>
          </a:xfrm>
          <a:prstGeom prst="rect">
            <a:avLst/>
          </a:prstGeom>
        </p:spPr>
      </p:pic>
      <p:pic>
        <p:nvPicPr>
          <p:cNvPr id="31" name="Рисунок 30" descr="3119505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14800" y="3733800"/>
            <a:ext cx="1190625" cy="666750"/>
          </a:xfrm>
          <a:prstGeom prst="rect">
            <a:avLst/>
          </a:prstGeom>
        </p:spPr>
      </p:pic>
      <p:pic>
        <p:nvPicPr>
          <p:cNvPr id="33" name="Рисунок 32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33606" y="1852007"/>
            <a:ext cx="561975" cy="561975"/>
          </a:xfrm>
          <a:prstGeom prst="rect">
            <a:avLst/>
          </a:prstGeom>
        </p:spPr>
      </p:pic>
      <p:pic>
        <p:nvPicPr>
          <p:cNvPr id="34" name="Рисунок 33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544308">
            <a:off x="1623405" y="1775805"/>
            <a:ext cx="561975" cy="561975"/>
          </a:xfrm>
          <a:prstGeom prst="rect">
            <a:avLst/>
          </a:prstGeom>
        </p:spPr>
      </p:pic>
      <p:pic>
        <p:nvPicPr>
          <p:cNvPr id="35" name="Рисунок 34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898079">
            <a:off x="5966807" y="2233006"/>
            <a:ext cx="561975" cy="561975"/>
          </a:xfrm>
          <a:prstGeom prst="rect">
            <a:avLst/>
          </a:prstGeom>
        </p:spPr>
      </p:pic>
      <p:pic>
        <p:nvPicPr>
          <p:cNvPr id="36" name="Рисунок 35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39556">
            <a:off x="2995006" y="2385406"/>
            <a:ext cx="561975" cy="561975"/>
          </a:xfrm>
          <a:prstGeom prst="rect">
            <a:avLst/>
          </a:prstGeom>
        </p:spPr>
      </p:pic>
      <p:pic>
        <p:nvPicPr>
          <p:cNvPr id="37" name="Рисунок 36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051390">
            <a:off x="322908" y="5504509"/>
            <a:ext cx="561975" cy="561975"/>
          </a:xfrm>
          <a:prstGeom prst="rect">
            <a:avLst/>
          </a:prstGeom>
        </p:spPr>
      </p:pic>
      <p:pic>
        <p:nvPicPr>
          <p:cNvPr id="38" name="Рисунок 37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4206" y="5052407"/>
            <a:ext cx="561975" cy="561975"/>
          </a:xfrm>
          <a:prstGeom prst="rect">
            <a:avLst/>
          </a:prstGeom>
        </p:spPr>
      </p:pic>
      <p:pic>
        <p:nvPicPr>
          <p:cNvPr id="39" name="Рисунок 38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91323">
            <a:off x="1775806" y="2918806"/>
            <a:ext cx="561975" cy="561975"/>
          </a:xfrm>
          <a:prstGeom prst="rect">
            <a:avLst/>
          </a:prstGeom>
        </p:spPr>
      </p:pic>
      <p:pic>
        <p:nvPicPr>
          <p:cNvPr id="40" name="Рисунок 39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620514">
            <a:off x="7202882" y="2859483"/>
            <a:ext cx="561975" cy="561975"/>
          </a:xfrm>
          <a:prstGeom prst="rect">
            <a:avLst/>
          </a:prstGeom>
        </p:spPr>
      </p:pic>
      <p:pic>
        <p:nvPicPr>
          <p:cNvPr id="41" name="Рисунок 40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6096000"/>
            <a:ext cx="561975" cy="561975"/>
          </a:xfrm>
          <a:prstGeom prst="rect">
            <a:avLst/>
          </a:prstGeom>
        </p:spPr>
      </p:pic>
      <p:pic>
        <p:nvPicPr>
          <p:cNvPr id="42" name="Рисунок 41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6296025"/>
            <a:ext cx="561975" cy="561975"/>
          </a:xfrm>
          <a:prstGeom prst="rect">
            <a:avLst/>
          </a:prstGeom>
        </p:spPr>
      </p:pic>
      <p:pic>
        <p:nvPicPr>
          <p:cNvPr id="43" name="Рисунок 42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0" y="2971800"/>
            <a:ext cx="561975" cy="561975"/>
          </a:xfrm>
          <a:prstGeom prst="rect">
            <a:avLst/>
          </a:prstGeom>
        </p:spPr>
      </p:pic>
      <p:pic>
        <p:nvPicPr>
          <p:cNvPr id="44" name="Рисунок 43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91323">
            <a:off x="1013806" y="2614007"/>
            <a:ext cx="561975" cy="561975"/>
          </a:xfrm>
          <a:prstGeom prst="rect">
            <a:avLst/>
          </a:prstGeom>
        </p:spPr>
      </p:pic>
      <p:pic>
        <p:nvPicPr>
          <p:cNvPr id="45" name="Рисунок 44" descr="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91323">
            <a:off x="1013806" y="4442806"/>
            <a:ext cx="561975" cy="561975"/>
          </a:xfrm>
          <a:prstGeom prst="rect">
            <a:avLst/>
          </a:prstGeom>
        </p:spPr>
      </p:pic>
      <p:pic>
        <p:nvPicPr>
          <p:cNvPr id="46" name="Рисунок 45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19200" y="1143000"/>
            <a:ext cx="609600" cy="609600"/>
          </a:xfrm>
          <a:prstGeom prst="rect">
            <a:avLst/>
          </a:prstGeom>
        </p:spPr>
      </p:pic>
      <p:pic>
        <p:nvPicPr>
          <p:cNvPr id="47" name="Рисунок 46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743200"/>
            <a:ext cx="609600" cy="609600"/>
          </a:xfrm>
          <a:prstGeom prst="rect">
            <a:avLst/>
          </a:prstGeom>
        </p:spPr>
      </p:pic>
      <p:pic>
        <p:nvPicPr>
          <p:cNvPr id="48" name="Рисунок 47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1143000"/>
            <a:ext cx="609600" cy="609600"/>
          </a:xfrm>
          <a:prstGeom prst="rect">
            <a:avLst/>
          </a:prstGeom>
        </p:spPr>
      </p:pic>
      <p:pic>
        <p:nvPicPr>
          <p:cNvPr id="49" name="Рисунок 48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1524000"/>
            <a:ext cx="609600" cy="609600"/>
          </a:xfrm>
          <a:prstGeom prst="rect">
            <a:avLst/>
          </a:prstGeom>
        </p:spPr>
      </p:pic>
      <p:pic>
        <p:nvPicPr>
          <p:cNvPr id="50" name="Рисунок 49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71600" y="3352800"/>
            <a:ext cx="609600" cy="609600"/>
          </a:xfrm>
          <a:prstGeom prst="rect">
            <a:avLst/>
          </a:prstGeom>
        </p:spPr>
      </p:pic>
      <p:pic>
        <p:nvPicPr>
          <p:cNvPr id="51" name="Рисунок 50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" y="4572000"/>
            <a:ext cx="609600" cy="609600"/>
          </a:xfrm>
          <a:prstGeom prst="rect">
            <a:avLst/>
          </a:prstGeom>
        </p:spPr>
      </p:pic>
      <p:pic>
        <p:nvPicPr>
          <p:cNvPr id="52" name="Рисунок 51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05000" y="381000"/>
            <a:ext cx="609600" cy="609600"/>
          </a:xfrm>
          <a:prstGeom prst="rect">
            <a:avLst/>
          </a:prstGeom>
        </p:spPr>
      </p:pic>
      <p:pic>
        <p:nvPicPr>
          <p:cNvPr id="53" name="Рисунок 52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3600" y="228600"/>
            <a:ext cx="609600" cy="609600"/>
          </a:xfrm>
          <a:prstGeom prst="rect">
            <a:avLst/>
          </a:prstGeom>
        </p:spPr>
      </p:pic>
      <p:pic>
        <p:nvPicPr>
          <p:cNvPr id="54" name="Рисунок 53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15200" y="838200"/>
            <a:ext cx="609600" cy="609600"/>
          </a:xfrm>
          <a:prstGeom prst="rect">
            <a:avLst/>
          </a:prstGeom>
        </p:spPr>
      </p:pic>
      <p:pic>
        <p:nvPicPr>
          <p:cNvPr id="55" name="Рисунок 54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4600" y="1524000"/>
            <a:ext cx="609600" cy="609600"/>
          </a:xfrm>
          <a:prstGeom prst="rect">
            <a:avLst/>
          </a:prstGeom>
        </p:spPr>
      </p:pic>
      <p:pic>
        <p:nvPicPr>
          <p:cNvPr id="56" name="Рисунок 55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96200" y="2209800"/>
            <a:ext cx="609600" cy="609600"/>
          </a:xfrm>
          <a:prstGeom prst="rect">
            <a:avLst/>
          </a:prstGeom>
        </p:spPr>
      </p:pic>
      <p:pic>
        <p:nvPicPr>
          <p:cNvPr id="57" name="Рисунок 56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05800" y="3733800"/>
            <a:ext cx="609600" cy="609600"/>
          </a:xfrm>
          <a:prstGeom prst="rect">
            <a:avLst/>
          </a:prstGeom>
        </p:spPr>
      </p:pic>
      <p:pic>
        <p:nvPicPr>
          <p:cNvPr id="58" name="Рисунок 57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2590800"/>
            <a:ext cx="609600" cy="609600"/>
          </a:xfrm>
          <a:prstGeom prst="rect">
            <a:avLst/>
          </a:prstGeom>
        </p:spPr>
      </p:pic>
      <p:pic>
        <p:nvPicPr>
          <p:cNvPr id="59" name="Рисунок 58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3000" y="2590800"/>
            <a:ext cx="609600" cy="609600"/>
          </a:xfrm>
          <a:prstGeom prst="rect">
            <a:avLst/>
          </a:prstGeom>
        </p:spPr>
      </p:pic>
      <p:pic>
        <p:nvPicPr>
          <p:cNvPr id="60" name="Рисунок 59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90800" y="3657600"/>
            <a:ext cx="609600" cy="609600"/>
          </a:xfrm>
          <a:prstGeom prst="rect">
            <a:avLst/>
          </a:prstGeom>
        </p:spPr>
      </p:pic>
      <p:pic>
        <p:nvPicPr>
          <p:cNvPr id="61" name="Рисунок 60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43000" y="5562600"/>
            <a:ext cx="609600" cy="609600"/>
          </a:xfrm>
          <a:prstGeom prst="rect">
            <a:avLst/>
          </a:prstGeom>
        </p:spPr>
      </p:pic>
      <p:pic>
        <p:nvPicPr>
          <p:cNvPr id="62" name="Рисунок 61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33800" y="6096000"/>
            <a:ext cx="609600" cy="609600"/>
          </a:xfrm>
          <a:prstGeom prst="rect">
            <a:avLst/>
          </a:prstGeom>
        </p:spPr>
      </p:pic>
      <p:pic>
        <p:nvPicPr>
          <p:cNvPr id="63" name="Рисунок 62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81800" y="6096000"/>
            <a:ext cx="609600" cy="609600"/>
          </a:xfrm>
          <a:prstGeom prst="rect">
            <a:avLst/>
          </a:prstGeom>
        </p:spPr>
      </p:pic>
      <p:pic>
        <p:nvPicPr>
          <p:cNvPr id="64" name="Рисунок 63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4600" y="3733800"/>
            <a:ext cx="609600" cy="609600"/>
          </a:xfrm>
          <a:prstGeom prst="rect">
            <a:avLst/>
          </a:prstGeom>
        </p:spPr>
      </p:pic>
      <p:pic>
        <p:nvPicPr>
          <p:cNvPr id="65" name="Рисунок 64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0" y="0"/>
            <a:ext cx="609600" cy="609600"/>
          </a:xfrm>
          <a:prstGeom prst="rect">
            <a:avLst/>
          </a:prstGeom>
        </p:spPr>
      </p:pic>
      <p:pic>
        <p:nvPicPr>
          <p:cNvPr id="66" name="Рисунок 65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0"/>
            <a:ext cx="609600" cy="609600"/>
          </a:xfrm>
          <a:prstGeom prst="rect">
            <a:avLst/>
          </a:prstGeom>
        </p:spPr>
      </p:pic>
      <p:pic>
        <p:nvPicPr>
          <p:cNvPr id="67" name="Рисунок 66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0400" y="0"/>
            <a:ext cx="609600" cy="609600"/>
          </a:xfrm>
          <a:prstGeom prst="rect">
            <a:avLst/>
          </a:prstGeom>
        </p:spPr>
      </p:pic>
      <p:pic>
        <p:nvPicPr>
          <p:cNvPr id="68" name="Рисунок 67" descr="38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0" y="5334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8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Расположите в порядке возрастания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размеров физические тела.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400" dirty="0" smtClean="0">
                <a:solidFill>
                  <a:schemeClr val="bg1"/>
                </a:solidFill>
              </a:rPr>
              <a:t>Слон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400" dirty="0" smtClean="0">
                <a:solidFill>
                  <a:schemeClr val="bg1"/>
                </a:solidFill>
              </a:rPr>
              <a:t>Человек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400" dirty="0" smtClean="0">
                <a:solidFill>
                  <a:schemeClr val="bg1"/>
                </a:solidFill>
              </a:rPr>
              <a:t>Черепаха</a:t>
            </a:r>
            <a:r>
              <a:rPr lang="ru-RU" sz="2400" dirty="0" smtClean="0"/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400" dirty="0" smtClean="0">
                <a:solidFill>
                  <a:schemeClr val="bg1"/>
                </a:solidFill>
              </a:rPr>
              <a:t>планета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Земля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082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3083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3084" name="Picture 22" descr="j3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5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0" y="4495800"/>
            <a:ext cx="9144000" cy="22098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600" dirty="0" smtClean="0">
                <a:solidFill>
                  <a:schemeClr val="bg1"/>
                </a:solidFill>
              </a:rPr>
              <a:t>В, Б, А, Г</a:t>
            </a:r>
            <a:endParaRPr lang="ru-RU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Расположите в порядке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убывания величины: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</a:t>
            </a:r>
            <a:r>
              <a:rPr lang="ru-RU" sz="2000" dirty="0" smtClean="0">
                <a:solidFill>
                  <a:schemeClr val="bg1"/>
                </a:solidFill>
              </a:rPr>
              <a:t>)  </a:t>
            </a:r>
            <a:r>
              <a:rPr lang="ru-RU" sz="2400" dirty="0" smtClean="0">
                <a:solidFill>
                  <a:schemeClr val="bg1"/>
                </a:solidFill>
              </a:rPr>
              <a:t>Пуд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Центнер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Килограмм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Миллиграмм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106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4107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4108" name="Picture 22" descr="j3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0" y="4495800"/>
            <a:ext cx="9144000" cy="22098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600">
                <a:solidFill>
                  <a:schemeClr val="bg1"/>
                </a:solidFill>
              </a:rPr>
              <a:t>Б, А, В,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ctr">
              <a:buFontTx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</a:rPr>
              <a:t>Упорядоченное движение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заряженных частиц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марш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ток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поток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путь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130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5131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5132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Блок-схема: узел 15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/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C000"/>
                </a:solidFill>
              </a:rPr>
              <a:t>1      ● 100   </a:t>
            </a: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3" name="Управляющая кнопка: фильм 22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1" grpId="0" animBg="1"/>
      <p:bldP spid="8201" grpId="1" autoUpdateAnimBg="0"/>
      <p:bldP spid="8201" grpId="2" animBg="1"/>
      <p:bldP spid="8201" grpId="3" animBg="1"/>
      <p:bldP spid="16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85800" y="2971800"/>
            <a:ext cx="7848600" cy="12954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lvl="0" indent="-457200" algn="ctr"/>
            <a:r>
              <a:rPr lang="ru-RU" sz="2400" dirty="0">
                <a:solidFill>
                  <a:schemeClr val="bg1"/>
                </a:solidFill>
              </a:rPr>
              <a:t>2. </a:t>
            </a:r>
            <a:r>
              <a:rPr lang="ru-RU" sz="2400" b="1" dirty="0" smtClean="0">
                <a:solidFill>
                  <a:schemeClr val="bg1"/>
                </a:solidFill>
              </a:rPr>
              <a:t>Какая единица принята в СИ для </a:t>
            </a:r>
          </a:p>
          <a:p>
            <a:pPr marL="457200" lvl="0" indent="-457200" algn="ctr"/>
            <a:r>
              <a:rPr lang="ru-RU" sz="2400" b="1" dirty="0" smtClean="0">
                <a:solidFill>
                  <a:schemeClr val="bg1"/>
                </a:solidFill>
              </a:rPr>
              <a:t>измерения силы тока в качестве основной?</a:t>
            </a:r>
          </a:p>
          <a:p>
            <a:pPr marL="457200" indent="-457200"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Ом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Ампер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Вольт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Ватт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154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6155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6156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7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Блок-схема: узел 21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/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8201" grpId="3" animBg="1"/>
      <p:bldP spid="22" grpId="0" animBg="1"/>
      <p:bldP spid="24" grpId="0" animBg="1"/>
      <p:bldP spid="25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 smtClean="0">
                <a:solidFill>
                  <a:schemeClr val="bg1"/>
                </a:solidFill>
              </a:rPr>
              <a:t>3. </a:t>
            </a:r>
            <a:r>
              <a:rPr lang="ru-RU" sz="2400" b="1" dirty="0" smtClean="0">
                <a:solidFill>
                  <a:schemeClr val="bg1"/>
                </a:solidFill>
              </a:rPr>
              <a:t>Характеризует работу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электрического поля </a:t>
            </a:r>
          </a:p>
          <a:p>
            <a:pPr lvl="0"/>
            <a:r>
              <a:rPr lang="ru-RU" sz="2400" b="1" dirty="0" smtClean="0">
                <a:solidFill>
                  <a:schemeClr val="bg1"/>
                </a:solidFill>
              </a:rPr>
              <a:t>по перемещению заряда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сила тока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Б) </a:t>
            </a:r>
            <a:r>
              <a:rPr lang="ru-RU" sz="2000" dirty="0" smtClean="0">
                <a:solidFill>
                  <a:schemeClr val="bg1"/>
                </a:solidFill>
              </a:rPr>
              <a:t> напряжения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сопротивление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Г) </a:t>
            </a:r>
            <a:r>
              <a:rPr lang="ru-RU" dirty="0" smtClean="0">
                <a:solidFill>
                  <a:schemeClr val="bg1"/>
                </a:solidFill>
              </a:rPr>
              <a:t> количество теплоты</a:t>
            </a:r>
          </a:p>
        </p:txBody>
      </p:sp>
      <p:sp>
        <p:nvSpPr>
          <p:cNvPr id="7178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7179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7180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Блок-схема: узел 26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/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9" name="Блок-схема: узел 28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30" name="Блок-схема: узел 29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27" grpId="0" animBg="1"/>
      <p:bldP spid="29" grpId="0" animBg="1"/>
      <p:bldP spid="30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 smtClean="0">
                <a:solidFill>
                  <a:schemeClr val="bg1"/>
                </a:solidFill>
              </a:rPr>
              <a:t>4. </a:t>
            </a:r>
            <a:r>
              <a:rPr lang="ru-RU" sz="2000" b="1" dirty="0" smtClean="0">
                <a:solidFill>
                  <a:schemeClr val="bg1"/>
                </a:solidFill>
              </a:rPr>
              <a:t>Прибор для измерения силы тока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ольтметр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 Амперметр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</a:t>
            </a:r>
            <a:r>
              <a:rPr lang="ru-RU" sz="2000" dirty="0" smtClean="0">
                <a:solidFill>
                  <a:schemeClr val="bg1"/>
                </a:solidFill>
              </a:rPr>
              <a:t>) Омметр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sz="2000" dirty="0" smtClean="0">
                <a:solidFill>
                  <a:schemeClr val="bg1"/>
                </a:solidFill>
              </a:rPr>
              <a:t> Тонометр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2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8203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8204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Блок-схема: узел 29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/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500  </a:t>
            </a:r>
            <a:r>
              <a:rPr lang="ru-RU" sz="1200" b="1" dirty="0">
                <a:solidFill>
                  <a:srgbClr val="FFFF00"/>
                </a:solidFill>
              </a:rPr>
              <a:t>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32" name="Блок-схема: узел 31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33" name="Блок-схема: узел 32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1" grpId="0" animBg="1"/>
      <p:bldP spid="8201" grpId="1" autoUpdateAnimBg="0"/>
      <p:bldP spid="8201" grpId="2" animBg="1"/>
      <p:bldP spid="8201" grpId="3" animBg="1"/>
      <p:bldP spid="30" grpId="0" animBg="1"/>
      <p:bldP spid="32" grpId="0" animBg="1"/>
      <p:bldP spid="33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14400" y="2971800"/>
            <a:ext cx="7391400" cy="11430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400" dirty="0">
                <a:solidFill>
                  <a:schemeClr val="bg1"/>
                </a:solidFill>
              </a:rPr>
              <a:t>5. </a:t>
            </a:r>
            <a:r>
              <a:rPr lang="ru-RU" sz="2400" b="1" dirty="0" smtClean="0">
                <a:solidFill>
                  <a:schemeClr val="bg1"/>
                </a:solidFill>
              </a:rPr>
              <a:t>Превращение пара в жидкость 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</a:t>
            </a:r>
            <a:r>
              <a:rPr lang="ru-RU" sz="2000" dirty="0" smtClean="0">
                <a:solidFill>
                  <a:schemeClr val="bg1"/>
                </a:solidFill>
              </a:rPr>
              <a:t>) </a:t>
            </a:r>
            <a:r>
              <a:rPr lang="ru-RU" dirty="0" smtClean="0">
                <a:solidFill>
                  <a:schemeClr val="bg1"/>
                </a:solidFill>
              </a:rPr>
              <a:t>плавление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А) </a:t>
            </a:r>
            <a:r>
              <a:rPr lang="ru-RU" dirty="0" smtClean="0">
                <a:solidFill>
                  <a:schemeClr val="bg1"/>
                </a:solidFill>
              </a:rPr>
              <a:t>конденсация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</a:t>
            </a:r>
            <a:r>
              <a:rPr lang="ru-RU" sz="2000" dirty="0" smtClean="0">
                <a:solidFill>
                  <a:schemeClr val="bg1"/>
                </a:solidFill>
              </a:rPr>
              <a:t>) </a:t>
            </a:r>
            <a:r>
              <a:rPr lang="ru-RU" dirty="0" smtClean="0">
                <a:solidFill>
                  <a:schemeClr val="bg1"/>
                </a:solidFill>
              </a:rPr>
              <a:t>конвекция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</a:rPr>
              <a:t>Г) </a:t>
            </a:r>
            <a:r>
              <a:rPr lang="ru-RU" dirty="0" smtClean="0">
                <a:solidFill>
                  <a:schemeClr val="bg1"/>
                </a:solidFill>
              </a:rPr>
              <a:t>испарение</a:t>
            </a:r>
          </a:p>
        </p:txBody>
      </p:sp>
      <p:sp>
        <p:nvSpPr>
          <p:cNvPr id="9226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9227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9228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Блок-схема: узел 25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28" name="Блок-схема: узел 27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1" name="Управляющая кнопка: фильм 20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1" grpId="0" animBg="1"/>
      <p:bldP spid="8201" grpId="1" autoUpdateAnimBg="0"/>
      <p:bldP spid="8201" grpId="2" animBg="1"/>
      <p:bldP spid="8201" grpId="3" animBg="1"/>
      <p:bldP spid="26" grpId="0" animBg="1"/>
      <p:bldP spid="28" grpId="0" animBg="1"/>
      <p:bldP spid="2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352800" y="304800"/>
            <a:ext cx="2514600" cy="2438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101600" cmpd="thinThick">
            <a:solidFill>
              <a:srgbClr val="00007E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733800" y="685800"/>
            <a:ext cx="1752600" cy="167640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57200" y="2971800"/>
            <a:ext cx="8305800" cy="12954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6.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Прибор для измерения напряжения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3048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А</a:t>
            </a:r>
            <a:r>
              <a:rPr lang="ru-RU" sz="2000" dirty="0" smtClean="0">
                <a:solidFill>
                  <a:schemeClr val="bg1"/>
                </a:solidFill>
              </a:rPr>
              <a:t>)  Амперметр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48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В) </a:t>
            </a:r>
            <a:r>
              <a:rPr lang="ru-RU" sz="2000" dirty="0" smtClean="0">
                <a:solidFill>
                  <a:schemeClr val="bg1"/>
                </a:solidFill>
              </a:rPr>
              <a:t> Вольтметр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953000" y="44958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dirty="0">
                <a:solidFill>
                  <a:schemeClr val="bg1"/>
                </a:solidFill>
              </a:rPr>
              <a:t>Б</a:t>
            </a:r>
            <a:r>
              <a:rPr lang="ru-RU" sz="2000" dirty="0" smtClean="0">
                <a:solidFill>
                  <a:schemeClr val="bg1"/>
                </a:solidFill>
              </a:rPr>
              <a:t>)  Термометр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953000" y="5715000"/>
            <a:ext cx="3962400" cy="990600"/>
          </a:xfrm>
          <a:prstGeom prst="flowChartPreparation">
            <a:avLst/>
          </a:prstGeom>
          <a:gradFill rotWithShape="1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Г</a:t>
            </a:r>
            <a:r>
              <a:rPr lang="ru-RU" sz="2000" dirty="0" smtClean="0">
                <a:solidFill>
                  <a:schemeClr val="bg1"/>
                </a:solidFill>
              </a:rPr>
              <a:t>)  Тонометр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250" name="WordArt 17"/>
          <p:cNvSpPr>
            <a:spLocks noChangeArrowheads="1" noChangeShapeType="1" noTextEdit="1"/>
          </p:cNvSpPr>
          <p:nvPr/>
        </p:nvSpPr>
        <p:spPr bwMode="auto">
          <a:xfrm>
            <a:off x="3657600" y="1295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sp>
        <p:nvSpPr>
          <p:cNvPr id="10251" name="WordArt 21"/>
          <p:cNvSpPr>
            <a:spLocks noChangeArrowheads="1" noChangeShapeType="1" noTextEdit="1"/>
          </p:cNvSpPr>
          <p:nvPr/>
        </p:nvSpPr>
        <p:spPr bwMode="auto">
          <a:xfrm>
            <a:off x="3657600" y="533400"/>
            <a:ext cx="19050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4972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Кто хочет стать</a:t>
            </a:r>
          </a:p>
        </p:txBody>
      </p:sp>
      <p:pic>
        <p:nvPicPr>
          <p:cNvPr id="10252" name="Picture 22" descr="j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WordArt 20"/>
          <p:cNvSpPr>
            <a:spLocks noChangeArrowheads="1" noChangeShapeType="1" noTextEdit="1"/>
          </p:cNvSpPr>
          <p:nvPr/>
        </p:nvSpPr>
        <p:spPr bwMode="auto">
          <a:xfrm>
            <a:off x="3429000" y="1371600"/>
            <a:ext cx="2362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Физиком</a:t>
            </a:r>
          </a:p>
        </p:txBody>
      </p:sp>
      <p:pic>
        <p:nvPicPr>
          <p:cNvPr id="17" name="Picture 23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34000"/>
            <a:ext cx="5524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de13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6248400" y="2286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50:50</a:t>
            </a: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7620000" y="152400"/>
            <a:ext cx="1371600" cy="2819400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lain" startAt="15"/>
              <a:defRPr/>
            </a:pPr>
            <a:r>
              <a:rPr lang="ru-RU" sz="1200" b="1" dirty="0"/>
              <a:t>● 1000000</a:t>
            </a:r>
          </a:p>
          <a:p>
            <a:pPr marL="342900" indent="-342900">
              <a:buFontTx/>
              <a:buAutoNum type="arabicPlain" startAt="14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500000</a:t>
            </a:r>
          </a:p>
          <a:p>
            <a:pPr marL="342900" indent="-342900">
              <a:buFontTx/>
              <a:buAutoNum type="arabicPlain" startAt="13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250000</a:t>
            </a:r>
          </a:p>
          <a:p>
            <a:pPr marL="342900" indent="-342900">
              <a:buFontTx/>
              <a:buAutoNum type="arabicPlain" startAt="12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125000</a:t>
            </a:r>
          </a:p>
          <a:p>
            <a:pPr marL="342900" indent="-342900">
              <a:buFontTx/>
              <a:buAutoNum type="arabicPlain" startAt="11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64000</a:t>
            </a:r>
          </a:p>
          <a:p>
            <a:pPr marL="342900" indent="-342900">
              <a:buFontTx/>
              <a:buAutoNum type="arabicPlain" startAt="10"/>
              <a:defRPr/>
            </a:pPr>
            <a:r>
              <a:rPr lang="ru-RU" sz="1200" b="1" dirty="0"/>
              <a:t>● 32000</a:t>
            </a:r>
          </a:p>
          <a:p>
            <a:pPr marL="342900" indent="-342900">
              <a:buFontTx/>
              <a:buAutoNum type="arabicPlain" startAt="9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16000</a:t>
            </a:r>
          </a:p>
          <a:p>
            <a:pPr marL="342900" indent="-342900">
              <a:buFontTx/>
              <a:buAutoNum type="arabicPlain" startAt="8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8000</a:t>
            </a:r>
          </a:p>
          <a:p>
            <a:pPr marL="342900" indent="-342900">
              <a:buFontTx/>
              <a:buAutoNum type="arabicPlain" startAt="7"/>
              <a:defRPr/>
            </a:pPr>
            <a:r>
              <a:rPr lang="ru-RU" sz="1200" b="1" dirty="0">
                <a:solidFill>
                  <a:srgbClr val="FFFF00"/>
                </a:solidFill>
              </a:rPr>
              <a:t>● 4000</a:t>
            </a:r>
          </a:p>
          <a:p>
            <a:pPr marL="342900" indent="-342900">
              <a:buFontTx/>
              <a:buAutoNum type="arabicPlain" startAt="6"/>
              <a:defRPr/>
            </a:pPr>
            <a:r>
              <a:rPr lang="ru-RU" sz="1200" b="1" dirty="0">
                <a:solidFill>
                  <a:srgbClr val="FFC000"/>
                </a:solidFill>
              </a:rPr>
              <a:t>● 2000</a:t>
            </a:r>
          </a:p>
          <a:p>
            <a:pPr marL="342900" indent="-342900">
              <a:buFontTx/>
              <a:buAutoNum type="arabicPlain" startAt="5"/>
              <a:defRPr/>
            </a:pPr>
            <a:r>
              <a:rPr lang="ru-RU" sz="1200" b="1" dirty="0">
                <a:solidFill>
                  <a:srgbClr val="00B050"/>
                </a:solidFill>
              </a:rPr>
              <a:t>● 1000</a:t>
            </a:r>
          </a:p>
          <a:p>
            <a:pPr marL="342900" indent="-342900">
              <a:buFontTx/>
              <a:buAutoNum type="arabicPlain" startAt="4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500   </a:t>
            </a:r>
          </a:p>
          <a:p>
            <a:pPr marL="342900" indent="-342900">
              <a:buFontTx/>
              <a:buAutoNum type="arabicPlain" startAt="3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300</a:t>
            </a:r>
          </a:p>
          <a:p>
            <a:pPr marL="342900" indent="-342900">
              <a:buFontTx/>
              <a:buAutoNum type="arabicPlain" startAt="2"/>
              <a:defRPr/>
            </a:pPr>
            <a:r>
              <a:rPr lang="ru-RU" sz="1200" b="1" dirty="0">
                <a:solidFill>
                  <a:srgbClr val="FF5DFF"/>
                </a:solidFill>
              </a:rPr>
              <a:t>● 200</a:t>
            </a:r>
          </a:p>
          <a:p>
            <a:pPr marL="342900" indent="-342900">
              <a:defRPr/>
            </a:pPr>
            <a:r>
              <a:rPr lang="ru-RU" sz="1200" b="1" dirty="0">
                <a:solidFill>
                  <a:srgbClr val="FF5DFF"/>
                </a:solidFill>
              </a:rPr>
              <a:t>1      ● 100   </a:t>
            </a:r>
          </a:p>
        </p:txBody>
      </p:sp>
      <p:sp>
        <p:nvSpPr>
          <p:cNvPr id="33" name="Блок-схема: узел 32"/>
          <p:cNvSpPr/>
          <p:nvPr/>
        </p:nvSpPr>
        <p:spPr>
          <a:xfrm>
            <a:off x="6248400" y="9144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>
                <a:solidFill>
                  <a:schemeClr val="bg1"/>
                </a:solidFill>
                <a:sym typeface="Wingdings 2"/>
              </a:rPr>
              <a:t>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6248400" y="16002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sym typeface="Wingdings"/>
              </a:rPr>
              <a:t>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6248400" y="2286000"/>
            <a:ext cx="1143000" cy="53340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 dirty="0" smtClean="0">
                <a:solidFill>
                  <a:schemeClr val="bg1"/>
                </a:solidFill>
                <a:sym typeface="Wingdings"/>
              </a:rPr>
              <a:t>×</a:t>
            </a:r>
            <a:r>
              <a:rPr lang="ru-RU" sz="3600" b="1" i="1" dirty="0" smtClean="0">
                <a:solidFill>
                  <a:schemeClr val="bg1"/>
                </a:solidFill>
                <a:sym typeface="Wingdings"/>
              </a:rPr>
              <a:t>2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23" name="Управляющая кнопка: фильм 22">
            <a:hlinkClick r:id="rId6" action="ppaction://hlinkfile" highlightClick="1"/>
          </p:cNvPr>
          <p:cNvSpPr/>
          <p:nvPr/>
        </p:nvSpPr>
        <p:spPr>
          <a:xfrm>
            <a:off x="4343400" y="6553200"/>
            <a:ext cx="381000" cy="228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507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7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819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2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20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8" grpId="1" autoUpdateAnimBg="0"/>
      <p:bldP spid="8198" grpId="2" animBg="1"/>
      <p:bldP spid="8198" grpId="3" animBg="1"/>
      <p:bldP spid="8199" grpId="0" animBg="1"/>
      <p:bldP spid="8199" grpId="1" autoUpdateAnimBg="0"/>
      <p:bldP spid="8199" grpId="2" animBg="1"/>
      <p:bldP spid="8200" grpId="0" animBg="1"/>
      <p:bldP spid="8200" grpId="1" autoUpdateAnimBg="0"/>
      <p:bldP spid="8200" grpId="2" animBg="1"/>
      <p:bldP spid="8200" grpId="3" animBg="1"/>
      <p:bldP spid="8201" grpId="0" animBg="1"/>
      <p:bldP spid="8201" grpId="1" autoUpdateAnimBg="0"/>
      <p:bldP spid="8201" grpId="2" animBg="1"/>
      <p:bldP spid="31" grpId="0" animBg="1"/>
      <p:bldP spid="33" grpId="0" animBg="1"/>
      <p:bldP spid="34" grpId="0" animBg="1"/>
      <p:bldP spid="2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801</TotalTime>
  <Words>1113</Words>
  <Application>Microsoft Office PowerPoint</Application>
  <PresentationFormat>Экран (4:3)</PresentationFormat>
  <Paragraphs>466</Paragraphs>
  <Slides>19</Slides>
  <Notes>0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Анатолий</dc:creator>
  <cp:lastModifiedBy>Анатолий</cp:lastModifiedBy>
  <cp:revision>120</cp:revision>
  <cp:lastPrinted>1601-01-01T00:00:00Z</cp:lastPrinted>
  <dcterms:created xsi:type="dcterms:W3CDTF">1601-01-01T00:00:00Z</dcterms:created>
  <dcterms:modified xsi:type="dcterms:W3CDTF">2023-04-24T01:56:36Z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