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tags/tag11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36"/>
  </p:notesMasterIdLst>
  <p:sldIdLst>
    <p:sldId id="256" r:id="rId2"/>
    <p:sldId id="257" r:id="rId3"/>
    <p:sldId id="310" r:id="rId4"/>
    <p:sldId id="290" r:id="rId5"/>
    <p:sldId id="308" r:id="rId6"/>
    <p:sldId id="288" r:id="rId7"/>
    <p:sldId id="261" r:id="rId8"/>
    <p:sldId id="264" r:id="rId9"/>
    <p:sldId id="286" r:id="rId10"/>
    <p:sldId id="285" r:id="rId11"/>
    <p:sldId id="284" r:id="rId12"/>
    <p:sldId id="291" r:id="rId13"/>
    <p:sldId id="298" r:id="rId14"/>
    <p:sldId id="297" r:id="rId15"/>
    <p:sldId id="296" r:id="rId16"/>
    <p:sldId id="295" r:id="rId17"/>
    <p:sldId id="267" r:id="rId18"/>
    <p:sldId id="272" r:id="rId19"/>
    <p:sldId id="294" r:id="rId20"/>
    <p:sldId id="293" r:id="rId21"/>
    <p:sldId id="292" r:id="rId22"/>
    <p:sldId id="309" r:id="rId23"/>
    <p:sldId id="305" r:id="rId24"/>
    <p:sldId id="306" r:id="rId25"/>
    <p:sldId id="299" r:id="rId26"/>
    <p:sldId id="304" r:id="rId27"/>
    <p:sldId id="303" r:id="rId28"/>
    <p:sldId id="302" r:id="rId29"/>
    <p:sldId id="301" r:id="rId30"/>
    <p:sldId id="300" r:id="rId31"/>
    <p:sldId id="275" r:id="rId32"/>
    <p:sldId id="280" r:id="rId33"/>
    <p:sldId id="282" r:id="rId34"/>
    <p:sldId id="311" r:id="rId35"/>
  </p:sldIdLst>
  <p:sldSz cx="12192000" cy="6858000"/>
  <p:notesSz cx="6858000" cy="9144000"/>
  <p:custDataLst>
    <p:tags r:id="rId3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F36B1"/>
    <a:srgbClr val="2D5190"/>
    <a:srgbClr val="3864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07" autoAdjust="0"/>
    <p:restoredTop sz="96323" autoAdjust="0"/>
  </p:normalViewPr>
  <p:slideViewPr>
    <p:cSldViewPr snapToGrid="0">
      <p:cViewPr varScale="1">
        <p:scale>
          <a:sx n="82" d="100"/>
          <a:sy n="82" d="100"/>
        </p:scale>
        <p:origin x="114" y="59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405C8-7EFE-4B15-807D-7765AE454758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0661A-DBC5-460F-8DD8-4E346A31B1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558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6700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361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304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2118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9856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58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5990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508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3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3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2175073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Управляющая кнопка: настраиваемая 5">
            <a:hlinkClick r:id="" action="ppaction://hlinkshowjump?jump=nextslide" highlightClick="1"/>
          </p:cNvPr>
          <p:cNvSpPr/>
          <p:nvPr userDrawn="1"/>
        </p:nvSpPr>
        <p:spPr>
          <a:xfrm>
            <a:off x="4160939" y="2952925"/>
            <a:ext cx="2910980" cy="101506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ОТВЕТ</a:t>
            </a:r>
            <a:endParaRPr lang="ru-RU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492636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2800" y="1600205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9600" y="1600205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5DBFB-DE8D-4744-928A-4B216267F296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25" r:id="rId13"/>
  </p:sldLayoutIdLst>
  <p:transition spd="med"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slide" Target="slide2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Relationship Id="rId5" Type="http://schemas.openxmlformats.org/officeDocument/2006/relationships/slide" Target="slide18.xml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21.xml"/><Relationship Id="rId18" Type="http://schemas.openxmlformats.org/officeDocument/2006/relationships/slide" Target="slide31.xml"/><Relationship Id="rId3" Type="http://schemas.openxmlformats.org/officeDocument/2006/relationships/notesSlide" Target="../notesSlides/notesSlide2.xml"/><Relationship Id="rId7" Type="http://schemas.openxmlformats.org/officeDocument/2006/relationships/slide" Target="slide9.xml"/><Relationship Id="rId12" Type="http://schemas.openxmlformats.org/officeDocument/2006/relationships/slide" Target="slide19.xml"/><Relationship Id="rId17" Type="http://schemas.openxmlformats.org/officeDocument/2006/relationships/slide" Target="slide29.xml"/><Relationship Id="rId2" Type="http://schemas.openxmlformats.org/officeDocument/2006/relationships/slideLayout" Target="../slideLayouts/slideLayout2.xml"/><Relationship Id="rId16" Type="http://schemas.openxmlformats.org/officeDocument/2006/relationships/slide" Target="slide27.xml"/><Relationship Id="rId1" Type="http://schemas.openxmlformats.org/officeDocument/2006/relationships/tags" Target="../tags/tag5.xml"/><Relationship Id="rId6" Type="http://schemas.openxmlformats.org/officeDocument/2006/relationships/slide" Target="slide7.xml"/><Relationship Id="rId11" Type="http://schemas.openxmlformats.org/officeDocument/2006/relationships/slide" Target="slide17.xml"/><Relationship Id="rId5" Type="http://schemas.openxmlformats.org/officeDocument/2006/relationships/slide" Target="slide5.xml"/><Relationship Id="rId15" Type="http://schemas.openxmlformats.org/officeDocument/2006/relationships/slide" Target="slide25.xml"/><Relationship Id="rId10" Type="http://schemas.openxmlformats.org/officeDocument/2006/relationships/slide" Target="slide15.xml"/><Relationship Id="rId19" Type="http://schemas.openxmlformats.org/officeDocument/2006/relationships/slide" Target="slide33.xml"/><Relationship Id="rId4" Type="http://schemas.openxmlformats.org/officeDocument/2006/relationships/slide" Target="slide3.xml"/><Relationship Id="rId9" Type="http://schemas.openxmlformats.org/officeDocument/2006/relationships/slide" Target="slide13.xml"/><Relationship Id="rId14" Type="http://schemas.openxmlformats.org/officeDocument/2006/relationships/slide" Target="slide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Relationship Id="rId5" Type="http://schemas.openxmlformats.org/officeDocument/2006/relationships/slide" Target="slide32.xml"/><Relationship Id="rId4" Type="http://schemas.openxmlformats.org/officeDocument/2006/relationships/image" Target="../media/image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depositphotos.com/stock-photos/%D0%B2%D0%B0%D0%B2%D0%B8%D0%BB%D0%BE%D0%BD.html" TargetMode="External"/><Relationship Id="rId2" Type="http://schemas.openxmlformats.org/officeDocument/2006/relationships/hyperlink" Target="https://geographyofrussia.com/wp-content/uploads/2010/04/landscape-egyptian-pyramids-backgrounds-wallpapers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google.ru/search?newwindow=1&amp;channel=t24&amp;source=univ&amp;tbm=isch&amp;q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Relationship Id="rId5" Type="http://schemas.openxmlformats.org/officeDocument/2006/relationships/slide" Target="slide8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75853" y="5802924"/>
            <a:ext cx="3220186" cy="949569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Open Sans" panose="020B0606030504020204" pitchFamily="34" charset="0"/>
                <a:cs typeface="Times New Roman" pitchFamily="18" charset="0"/>
              </a:rPr>
              <a:t>МКОУ «</a:t>
            </a:r>
            <a:r>
              <a:rPr lang="ru-RU" sz="20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Open Sans" panose="020B0606030504020204" pitchFamily="34" charset="0"/>
                <a:cs typeface="Times New Roman" pitchFamily="18" charset="0"/>
              </a:rPr>
              <a:t>Тиличикская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Open Sans" panose="020B0606030504020204" pitchFamily="34" charset="0"/>
                <a:cs typeface="Times New Roman" pitchFamily="18" charset="0"/>
              </a:rPr>
              <a:t> средняя школа»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Open Sans" panose="020B0606030504020204" pitchFamily="34" charset="0"/>
                <a:cs typeface="Times New Roman" pitchFamily="18" charset="0"/>
              </a:rPr>
              <a:t>16.03.2022 г.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ea typeface="Open Sans" panose="020B0606030504020204" pitchFamily="34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7238" y="242887"/>
            <a:ext cx="1121568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err="1" smtClean="0">
                <a:latin typeface="Times New Roman" pitchFamily="18" charset="0"/>
                <a:cs typeface="Times New Roman" pitchFamily="18" charset="0"/>
              </a:rPr>
              <a:t>Брейн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- ринг       9а+ 9б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МОЁ НЕДЕЛЯ МАТЕМ 2021-2022\картинки математика\80944f4cb921ef3a8acdc2593c97298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2052578"/>
            <a:ext cx="5472112" cy="3649856"/>
          </a:xfrm>
          <a:prstGeom prst="rect">
            <a:avLst/>
          </a:prstGeom>
          <a:noFill/>
        </p:spPr>
      </p:pic>
      <p:pic>
        <p:nvPicPr>
          <p:cNvPr id="1027" name="Picture 3" descr="F:\МОЁ НЕДЕЛЯ МАТЕМ 2021-2022\картинки математика\114074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79892" y="2085975"/>
            <a:ext cx="6412109" cy="36004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33755" y="5702434"/>
            <a:ext cx="25673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 математики –Хестанова АидаТаймуразовна 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759013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2769" name="Object 1"/>
          <p:cNvGraphicFramePr>
            <a:graphicFrameLocks noChangeAspect="1"/>
          </p:cNvGraphicFramePr>
          <p:nvPr/>
        </p:nvGraphicFramePr>
        <p:xfrm>
          <a:off x="1235513" y="1688188"/>
          <a:ext cx="10130783" cy="1469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1" name="Формула" r:id="rId3" imgW="1244060" imgH="177723" progId="Equation.3">
                  <p:embed/>
                </p:oleObj>
              </mc:Choice>
              <mc:Fallback>
                <p:oleObj name="Формула" r:id="rId3" imgW="1244060" imgH="177723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5513" y="1688188"/>
                        <a:ext cx="10130783" cy="1469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Выгнутая влево стрелка 3">
            <a:hlinkClick r:id="rId5" action="ppaction://hlinksldjump"/>
          </p:cNvPr>
          <p:cNvSpPr/>
          <p:nvPr/>
        </p:nvSpPr>
        <p:spPr>
          <a:xfrm>
            <a:off x="1471613" y="5100638"/>
            <a:ext cx="1000125" cy="928687"/>
          </a:xfrm>
          <a:prstGeom prst="curv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4861" y="491222"/>
            <a:ext cx="1066800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smtClean="0">
                <a:latin typeface="Times New Roman" pitchFamily="18" charset="0"/>
                <a:cs typeface="Times New Roman" pitchFamily="18" charset="0"/>
              </a:rPr>
              <a:t>Как число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666 увеличить в полтора раза, не производя никаких арифметических действий? 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перфолента 2"/>
          <p:cNvSpPr/>
          <p:nvPr/>
        </p:nvSpPr>
        <p:spPr>
          <a:xfrm>
            <a:off x="10086974" y="5657851"/>
            <a:ext cx="1857375" cy="928687"/>
          </a:xfrm>
          <a:prstGeom prst="flowChartPunchedTap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501" y="1185863"/>
            <a:ext cx="98726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перевернуть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>
            <a:off x="1471613" y="5100638"/>
            <a:ext cx="1000125" cy="928687"/>
          </a:xfrm>
          <a:prstGeom prst="curv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04124" y="504097"/>
            <a:ext cx="1144303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переводе с греческого языка это означает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«та, что разделяет пополам». О чем идет речь?</a:t>
            </a:r>
            <a:endParaRPr kumimoji="0" lang="ru-RU" sz="66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перфолента 2"/>
          <p:cNvSpPr/>
          <p:nvPr/>
        </p:nvSpPr>
        <p:spPr>
          <a:xfrm>
            <a:off x="10069876" y="5614286"/>
            <a:ext cx="1857375" cy="928687"/>
          </a:xfrm>
          <a:prstGeom prst="flowChartPunchedTap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1586984"/>
            <a:ext cx="97155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биссектриса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>
            <a:off x="1471613" y="5100638"/>
            <a:ext cx="1000125" cy="928687"/>
          </a:xfrm>
          <a:prstGeom prst="curv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7213" y="719822"/>
            <a:ext cx="11430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Какие прилагательные русского языка в геометрии становятся именами существительными?</a:t>
            </a:r>
            <a:endParaRPr lang="ru-RU" sz="6000" b="1" dirty="0"/>
          </a:p>
        </p:txBody>
      </p:sp>
      <p:sp>
        <p:nvSpPr>
          <p:cNvPr id="3" name="Блок-схема: перфолента 2"/>
          <p:cNvSpPr/>
          <p:nvPr/>
        </p:nvSpPr>
        <p:spPr>
          <a:xfrm>
            <a:off x="10129837" y="5689236"/>
            <a:ext cx="1857375" cy="928687"/>
          </a:xfrm>
          <a:prstGeom prst="flowChartPunchedTap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457450" y="414337"/>
            <a:ext cx="8043863" cy="5634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SzPct val="100000"/>
            </a:pP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прямая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SzPct val="100000"/>
            </a:pP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кривая</a:t>
            </a:r>
          </a:p>
          <a:p>
            <a:pPr algn="ctr" eaLnBrk="1" hangingPunct="1">
              <a:buSzPct val="100000"/>
            </a:pP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ломаная</a:t>
            </a:r>
          </a:p>
          <a:p>
            <a:pPr algn="ctr" eaLnBrk="1" hangingPunct="1">
              <a:buSzPct val="100000"/>
            </a:pP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касательная</a:t>
            </a:r>
          </a:p>
          <a:p>
            <a:pPr algn="ctr" eaLnBrk="1" hangingPunct="1">
              <a:buSzPct val="100000"/>
            </a:pP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секущая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SzPct val="100000"/>
            </a:pP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наклонная</a:t>
            </a:r>
          </a:p>
        </p:txBody>
      </p:sp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>
            <a:off x="1300163" y="5757863"/>
            <a:ext cx="1000125" cy="928687"/>
          </a:xfrm>
          <a:prstGeom prst="curv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Учительниц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1317" y="2265977"/>
            <a:ext cx="4255994" cy="430328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03724" y="1534646"/>
            <a:ext cx="7961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Бонус</a:t>
            </a:r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лнце 5">
            <a:hlinkClick r:id="rId5" action="ppaction://hlinksldjump"/>
          </p:cNvPr>
          <p:cNvSpPr/>
          <p:nvPr/>
        </p:nvSpPr>
        <p:spPr>
          <a:xfrm>
            <a:off x="9229725" y="1114425"/>
            <a:ext cx="2643187" cy="2357437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05295236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2718" y="0"/>
            <a:ext cx="11225493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за интерес к геометрии и </a:t>
            </a: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стремление к знаниям</a:t>
            </a:r>
            <a:endParaRPr lang="ru-RU" sz="9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1 балл 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Выгнутая влево стрелка 2">
            <a:hlinkClick r:id="rId4" action="ppaction://hlinksldjump"/>
          </p:cNvPr>
          <p:cNvSpPr/>
          <p:nvPr/>
        </p:nvSpPr>
        <p:spPr>
          <a:xfrm>
            <a:off x="1471613" y="5100638"/>
            <a:ext cx="1000125" cy="928687"/>
          </a:xfrm>
          <a:prstGeom prst="curv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8340631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485776" y="657225"/>
            <a:ext cx="11258550" cy="1941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SzPct val="100000"/>
            </a:pP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греков это натянутая тетива, а у нас?</a:t>
            </a:r>
          </a:p>
        </p:txBody>
      </p:sp>
      <p:sp>
        <p:nvSpPr>
          <p:cNvPr id="3" name="Блок-схема: перфолента 2"/>
          <p:cNvSpPr/>
          <p:nvPr/>
        </p:nvSpPr>
        <p:spPr>
          <a:xfrm>
            <a:off x="10101262" y="5629276"/>
            <a:ext cx="1857375" cy="928687"/>
          </a:xfrm>
          <a:prstGeom prst="flowChartPunchedTap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593599"/>
              </p:ext>
            </p:extLst>
          </p:nvPr>
        </p:nvGraphicFramePr>
        <p:xfrm>
          <a:off x="1" y="-14288"/>
          <a:ext cx="12192010" cy="6872287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4471987"/>
                <a:gridCol w="1543051"/>
                <a:gridCol w="1571626"/>
                <a:gridCol w="1600202"/>
                <a:gridCol w="1557337"/>
                <a:gridCol w="1447807"/>
              </a:tblGrid>
              <a:tr h="2084087">
                <a:tc>
                  <a:txBody>
                    <a:bodyPr/>
                    <a:lstStyle/>
                    <a:p>
                      <a:pPr algn="ctr"/>
                      <a:r>
                        <a:rPr lang="ru-RU" sz="80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ru-RU" sz="5400" b="1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алгебра</a:t>
                      </a:r>
                      <a:endParaRPr lang="ru-RU" sz="54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u="none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FF00"/>
                          </a:solidFill>
                          <a:latin typeface="Times New Roman" pitchFamily="18" charset="0"/>
                          <a:ea typeface="Open Sans" panose="020B0606030504020204" pitchFamily="34" charset="0"/>
                          <a:cs typeface="Times New Roman" pitchFamily="18" charset="0"/>
                          <a:hlinkClick r:id="rId4" action="ppaction://hlinksldjump"/>
                        </a:rPr>
                        <a:t>1</a:t>
                      </a:r>
                      <a:endParaRPr lang="ru-RU" sz="8000" b="1" u="none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FF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u="none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FF00"/>
                          </a:solidFill>
                          <a:latin typeface="Times New Roman" pitchFamily="18" charset="0"/>
                          <a:ea typeface="Open Sans" panose="020B0606030504020204" pitchFamily="34" charset="0"/>
                          <a:cs typeface="Times New Roman" pitchFamily="18" charset="0"/>
                          <a:hlinkClick r:id="rId5" action="ppaction://hlinksldjump"/>
                        </a:rPr>
                        <a:t>2</a:t>
                      </a:r>
                      <a:endParaRPr lang="ru-RU" sz="8000" b="1" u="none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FF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FF00"/>
                          </a:solidFill>
                          <a:latin typeface="Times New Roman" pitchFamily="18" charset="0"/>
                          <a:ea typeface="Open Sans" panose="020B0606030504020204" pitchFamily="34" charset="0"/>
                          <a:cs typeface="Times New Roman" pitchFamily="18" charset="0"/>
                          <a:hlinkClick r:id="rId6" action="ppaction://hlinksldjump"/>
                        </a:rPr>
                        <a:t>3</a:t>
                      </a:r>
                      <a:endParaRPr lang="ru-RU" sz="80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FF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FF00"/>
                          </a:solidFill>
                          <a:latin typeface="Times New Roman" pitchFamily="18" charset="0"/>
                          <a:ea typeface="Open Sans" panose="020B0606030504020204" pitchFamily="34" charset="0"/>
                          <a:cs typeface="Times New Roman" pitchFamily="18" charset="0"/>
                          <a:hlinkClick r:id="rId7" action="ppaction://hlinksldjump"/>
                        </a:rPr>
                        <a:t>4</a:t>
                      </a:r>
                      <a:endParaRPr lang="ru-RU" sz="80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FF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FF00"/>
                          </a:solidFill>
                          <a:latin typeface="Times New Roman" pitchFamily="18" charset="0"/>
                          <a:ea typeface="Open Sans" panose="020B0606030504020204" pitchFamily="34" charset="0"/>
                          <a:cs typeface="Times New Roman" pitchFamily="18" charset="0"/>
                          <a:hlinkClick r:id="rId8" action="ppaction://hlinksldjump"/>
                        </a:rPr>
                        <a:t>5</a:t>
                      </a:r>
                      <a:endParaRPr lang="ru-RU" sz="80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FF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394100">
                <a:tc>
                  <a:txBody>
                    <a:bodyPr/>
                    <a:lstStyle/>
                    <a:p>
                      <a:pPr algn="ctr"/>
                      <a:r>
                        <a:rPr lang="ru-RU" sz="5400" b="1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геометрия</a:t>
                      </a:r>
                      <a:endParaRPr lang="ru-RU" sz="54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FF00"/>
                          </a:solidFill>
                          <a:latin typeface="Times New Roman" pitchFamily="18" charset="0"/>
                          <a:ea typeface="Open Sans" panose="020B0606030504020204" pitchFamily="34" charset="0"/>
                          <a:cs typeface="Times New Roman" pitchFamily="18" charset="0"/>
                          <a:hlinkClick r:id="rId9" action="ppaction://hlinksldjump"/>
                        </a:rPr>
                        <a:t>1</a:t>
                      </a:r>
                      <a:endParaRPr lang="ru-RU" sz="80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FF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FF00"/>
                          </a:solidFill>
                          <a:latin typeface="Times New Roman" pitchFamily="18" charset="0"/>
                          <a:ea typeface="Open Sans" panose="020B0606030504020204" pitchFamily="34" charset="0"/>
                          <a:cs typeface="Times New Roman" pitchFamily="18" charset="0"/>
                          <a:hlinkClick r:id="rId10" action="ppaction://hlinksldjump"/>
                        </a:rPr>
                        <a:t>2</a:t>
                      </a:r>
                      <a:endParaRPr lang="ru-RU" sz="80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FF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FF00"/>
                          </a:solidFill>
                          <a:latin typeface="Times New Roman" pitchFamily="18" charset="0"/>
                          <a:ea typeface="Open Sans" panose="020B0606030504020204" pitchFamily="34" charset="0"/>
                          <a:cs typeface="Times New Roman" pitchFamily="18" charset="0"/>
                          <a:hlinkClick r:id="rId11" action="ppaction://hlinksldjump"/>
                        </a:rPr>
                        <a:t>3</a:t>
                      </a:r>
                      <a:endParaRPr lang="ru-RU" sz="80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FF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FF00"/>
                          </a:solidFill>
                          <a:latin typeface="Times New Roman" pitchFamily="18" charset="0"/>
                          <a:ea typeface="Open Sans" panose="020B0606030504020204" pitchFamily="34" charset="0"/>
                          <a:cs typeface="Times New Roman" pitchFamily="18" charset="0"/>
                          <a:hlinkClick r:id="rId12" action="ppaction://hlinksldjump"/>
                        </a:rPr>
                        <a:t>4</a:t>
                      </a:r>
                      <a:endParaRPr lang="ru-RU" sz="80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FF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FF00"/>
                          </a:solidFill>
                          <a:latin typeface="Times New Roman" pitchFamily="18" charset="0"/>
                          <a:ea typeface="Open Sans" panose="020B0606030504020204" pitchFamily="34" charset="0"/>
                          <a:cs typeface="Times New Roman" pitchFamily="18" charset="0"/>
                          <a:hlinkClick r:id="rId13" action="ppaction://hlinksldjump"/>
                        </a:rPr>
                        <a:t>5</a:t>
                      </a:r>
                      <a:endParaRPr lang="ru-RU" sz="80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FF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394100">
                <a:tc>
                  <a:txBody>
                    <a:bodyPr/>
                    <a:lstStyle/>
                    <a:p>
                      <a:pPr algn="ctr"/>
                      <a:r>
                        <a:rPr lang="ru-RU" sz="5400" b="1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информатика</a:t>
                      </a:r>
                      <a:endParaRPr lang="ru-RU" sz="54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FF00"/>
                          </a:solidFill>
                          <a:latin typeface="Times New Roman" pitchFamily="18" charset="0"/>
                          <a:ea typeface="Open Sans" panose="020B0606030504020204" pitchFamily="34" charset="0"/>
                          <a:cs typeface="Times New Roman" pitchFamily="18" charset="0"/>
                          <a:hlinkClick r:id="rId14" action="ppaction://hlinksldjump"/>
                        </a:rPr>
                        <a:t>1</a:t>
                      </a:r>
                      <a:endParaRPr lang="ru-RU" sz="80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FF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FF00"/>
                          </a:solidFill>
                          <a:latin typeface="Times New Roman" pitchFamily="18" charset="0"/>
                          <a:ea typeface="Open Sans" panose="020B0606030504020204" pitchFamily="34" charset="0"/>
                          <a:cs typeface="Times New Roman" pitchFamily="18" charset="0"/>
                          <a:hlinkClick r:id="rId15" action="ppaction://hlinksldjump"/>
                        </a:rPr>
                        <a:t>2</a:t>
                      </a:r>
                      <a:endParaRPr lang="ru-RU" sz="80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FF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FF00"/>
                          </a:solidFill>
                          <a:latin typeface="Times New Roman" pitchFamily="18" charset="0"/>
                          <a:ea typeface="Open Sans" panose="020B0606030504020204" pitchFamily="34" charset="0"/>
                          <a:cs typeface="Times New Roman" pitchFamily="18" charset="0"/>
                          <a:hlinkClick r:id="rId16" action="ppaction://hlinksldjump"/>
                        </a:rPr>
                        <a:t>3</a:t>
                      </a:r>
                      <a:endParaRPr lang="ru-RU" sz="80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FF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FF00"/>
                          </a:solidFill>
                          <a:latin typeface="Times New Roman" pitchFamily="18" charset="0"/>
                          <a:ea typeface="Open Sans" panose="020B0606030504020204" pitchFamily="34" charset="0"/>
                          <a:cs typeface="Times New Roman" pitchFamily="18" charset="0"/>
                          <a:hlinkClick r:id="rId17" action="ppaction://hlinksldjump"/>
                        </a:rPr>
                        <a:t>4</a:t>
                      </a:r>
                      <a:endParaRPr lang="ru-RU" sz="80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FF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FFFF00"/>
                          </a:solidFill>
                          <a:latin typeface="Times New Roman" pitchFamily="18" charset="0"/>
                          <a:ea typeface="Open Sans" panose="020B0606030504020204" pitchFamily="34" charset="0"/>
                          <a:cs typeface="Times New Roman" pitchFamily="18" charset="0"/>
                          <a:hlinkClick r:id="rId18" action="ppaction://hlinksldjump"/>
                        </a:rPr>
                        <a:t>5</a:t>
                      </a:r>
                      <a:endParaRPr lang="ru-RU" sz="80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FFFF00"/>
                        </a:solidFill>
                        <a:latin typeface="Times New Roman" pitchFamily="18" charset="0"/>
                        <a:ea typeface="Open Sans" panose="020B0606030504020204" pitchFamily="34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Улыбающееся лицо 3">
            <a:hlinkClick r:id="rId19" action="ppaction://hlinksldjump"/>
          </p:cNvPr>
          <p:cNvSpPr/>
          <p:nvPr/>
        </p:nvSpPr>
        <p:spPr>
          <a:xfrm>
            <a:off x="257175" y="6186488"/>
            <a:ext cx="500063" cy="485775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6491330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844676" y="900113"/>
            <a:ext cx="8228012" cy="1448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SzPct val="100000"/>
            </a:pPr>
            <a:r>
              <a:rPr lang="ru-RU" sz="8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Гипотенуза </a:t>
            </a:r>
          </a:p>
        </p:txBody>
      </p:sp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>
            <a:off x="1471613" y="5100638"/>
            <a:ext cx="1000125" cy="928687"/>
          </a:xfrm>
          <a:prstGeom prst="curv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857250" y="600074"/>
            <a:ext cx="10344150" cy="4157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SzPct val="100000"/>
            </a:pPr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Какой </a:t>
            </a:r>
            <a:r>
              <a:rPr lang="ru-RU" sz="6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геометрический термин образовался от латинского слова «отвесный»?</a:t>
            </a:r>
          </a:p>
        </p:txBody>
      </p:sp>
      <p:sp>
        <p:nvSpPr>
          <p:cNvPr id="3" name="Блок-схема: перфолента 2"/>
          <p:cNvSpPr/>
          <p:nvPr/>
        </p:nvSpPr>
        <p:spPr>
          <a:xfrm>
            <a:off x="10058399" y="5600701"/>
            <a:ext cx="1857375" cy="928687"/>
          </a:xfrm>
          <a:prstGeom prst="flowChartPunchedTap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2043113" y="728663"/>
            <a:ext cx="8915400" cy="1448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SzPct val="100000"/>
            </a:pPr>
            <a:r>
              <a:rPr lang="ru-RU" sz="8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Перпендикуляр  </a:t>
            </a:r>
          </a:p>
        </p:txBody>
      </p:sp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>
            <a:off x="1471613" y="5100638"/>
            <a:ext cx="1000125" cy="928687"/>
          </a:xfrm>
          <a:prstGeom prst="curv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4349" y="557213"/>
            <a:ext cx="11472863" cy="2633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Специальная программа для управления внешними устройствами компьютера?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перфолента 2"/>
          <p:cNvSpPr/>
          <p:nvPr/>
        </p:nvSpPr>
        <p:spPr>
          <a:xfrm>
            <a:off x="10015537" y="5572126"/>
            <a:ext cx="1857375" cy="928687"/>
          </a:xfrm>
          <a:prstGeom prst="flowChartPunchedTap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38200" y="1529834"/>
            <a:ext cx="471475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драйвер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>
            <a:off x="1471613" y="5100638"/>
            <a:ext cx="1000125" cy="928687"/>
          </a:xfrm>
          <a:prstGeom prst="curv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3" y="742861"/>
            <a:ext cx="1170146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 какой компьютерной программе идет речь в песне:</a:t>
            </a: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Он мне дорог с давних лет,</a:t>
            </a: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И его милее нет – </a:t>
            </a: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Этих окон негасимый свет.	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перфолента 2"/>
          <p:cNvSpPr/>
          <p:nvPr/>
        </p:nvSpPr>
        <p:spPr>
          <a:xfrm>
            <a:off x="10158412" y="5672138"/>
            <a:ext cx="1857375" cy="928687"/>
          </a:xfrm>
          <a:prstGeom prst="flowChartPunchedTap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28975" y="1258371"/>
            <a:ext cx="61434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dirty="0" smtClean="0">
                <a:latin typeface="Times New Roman" pitchFamily="18" charset="0"/>
                <a:cs typeface="Times New Roman" pitchFamily="18" charset="0"/>
              </a:rPr>
              <a:t>Windows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>
            <a:off x="1471613" y="5100638"/>
            <a:ext cx="1000125" cy="928687"/>
          </a:xfrm>
          <a:prstGeom prst="curv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38473"/>
            <a:ext cx="120157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 начале XXI века эскимосы познакомились с изобретением, которое на их язык перевели как</a:t>
            </a: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ikiaqqivik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” – “путешествие сквозь слои”. Что это за изобретение? 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перфолента 2"/>
          <p:cNvSpPr/>
          <p:nvPr/>
        </p:nvSpPr>
        <p:spPr>
          <a:xfrm>
            <a:off x="10129837" y="5600701"/>
            <a:ext cx="1857375" cy="928687"/>
          </a:xfrm>
          <a:prstGeom prst="flowChartPunchedTap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6063" y="972622"/>
            <a:ext cx="69908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интернет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>
            <a:off x="1471613" y="5100638"/>
            <a:ext cx="1000125" cy="928687"/>
          </a:xfrm>
          <a:prstGeom prst="curv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763" y="876985"/>
            <a:ext cx="1144428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Что включает минимальный набор устройств персонального компьютера? 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перфолента 2"/>
          <p:cNvSpPr/>
          <p:nvPr/>
        </p:nvSpPr>
        <p:spPr>
          <a:xfrm>
            <a:off x="10001250" y="5529264"/>
            <a:ext cx="1857375" cy="928687"/>
          </a:xfrm>
          <a:prstGeom prst="flowChartPunchedTap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>
            <a:hlinkClick r:id="rId2" action="ppaction://hlinksldjump"/>
          </p:cNvPr>
          <p:cNvSpPr/>
          <p:nvPr/>
        </p:nvSpPr>
        <p:spPr>
          <a:xfrm>
            <a:off x="8458200" y="5772151"/>
            <a:ext cx="3529012" cy="871537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Ответ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4121426" y="0"/>
            <a:ext cx="8070574" cy="341906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11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египетской пирамиде на гробнице</a:t>
            </a:r>
          </a:p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начертано число , которое</a:t>
            </a:r>
          </a:p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делится на все числа от 1 до 10</a:t>
            </a:r>
          </a:p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включительно без остатка.</a:t>
            </a:r>
          </a:p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Назовите это число.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053340" y="2676939"/>
            <a:ext cx="2617511" cy="3763617"/>
          </a:xfrm>
          <a:prstGeom prst="rect">
            <a:avLst/>
          </a:prstGeom>
        </p:spPr>
        <p:txBody>
          <a:bodyPr>
            <a:noAutofit/>
          </a:bodyPr>
          <a:lstStyle/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5050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1045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2520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5255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060" y="3709828"/>
            <a:ext cx="4806463" cy="300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162332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886896"/>
            <a:ext cx="1102994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системный блок</a:t>
            </a:r>
          </a:p>
          <a:p>
            <a:pPr lvl="0" algn="ctr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монитор</a:t>
            </a:r>
          </a:p>
          <a:p>
            <a:pPr lvl="0" algn="ctr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клавиатура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>
            <a:off x="1471613" y="5100638"/>
            <a:ext cx="1000125" cy="928687"/>
          </a:xfrm>
          <a:prstGeom prst="curv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Учительниц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4180" y="2280265"/>
            <a:ext cx="4255994" cy="430328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03724" y="1534646"/>
            <a:ext cx="7961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Бонус</a:t>
            </a:r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лнце 5">
            <a:hlinkClick r:id="rId5" action="ppaction://hlinksldjump"/>
          </p:cNvPr>
          <p:cNvSpPr/>
          <p:nvPr/>
        </p:nvSpPr>
        <p:spPr>
          <a:xfrm>
            <a:off x="9229725" y="1114425"/>
            <a:ext cx="2643187" cy="2357437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0308899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37" y="914399"/>
            <a:ext cx="1122549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за интерес к информатике</a:t>
            </a:r>
          </a:p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и знания  </a:t>
            </a: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1 балл  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Выгнутая влево стрелка 2">
            <a:hlinkClick r:id="rId4" action="ppaction://hlinksldjump"/>
          </p:cNvPr>
          <p:cNvSpPr/>
          <p:nvPr/>
        </p:nvSpPr>
        <p:spPr>
          <a:xfrm>
            <a:off x="1471613" y="5100638"/>
            <a:ext cx="1000125" cy="928687"/>
          </a:xfrm>
          <a:prstGeom prst="curv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97614010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57186"/>
            <a:ext cx="121920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algn="ctr"/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 вами очень интересно работать и играть!</a:t>
            </a:r>
          </a:p>
          <a:p>
            <a:pPr algn="ctr"/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До новых встреч!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0308" y="1846273"/>
            <a:ext cx="1120726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https://geographyofrussia.com/wp-content/uploads/2010/04/landscape-egyptian-pyramids-backgrounds-wallpapers.jpg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https://ru.depositphotos.com/stock-photos/%D0%B2%D0%B0%D0%B2%D0%B8%D0%BB%D0%BE%D0%BD.html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www.google.ru/search?newwindow=1&amp;channel=t24&amp;source=univ&amp;tbm=isch&amp;q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574431"/>
            <a:ext cx="7748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Ссылки на использованные интернет-ресурсы: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399938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14800" y="1129784"/>
            <a:ext cx="28541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/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2520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Выгнутая влево стрелка 2">
            <a:hlinkClick r:id="rId2" action="ppaction://hlinksldjump"/>
          </p:cNvPr>
          <p:cNvSpPr/>
          <p:nvPr/>
        </p:nvSpPr>
        <p:spPr>
          <a:xfrm>
            <a:off x="1471613" y="5100638"/>
            <a:ext cx="1000125" cy="928687"/>
          </a:xfrm>
          <a:prstGeom prst="curv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828676"/>
            <a:ext cx="11758612" cy="402907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5200" b="1" dirty="0" smtClean="0">
                <a:latin typeface="Times New Roman" pitchFamily="18" charset="0"/>
                <a:cs typeface="Times New Roman" pitchFamily="18" charset="0"/>
              </a:rPr>
              <a:t>Назовите имя  французского ученого </a:t>
            </a:r>
            <a:r>
              <a:rPr lang="en-US" sz="5200" b="1" dirty="0" smtClean="0">
                <a:latin typeface="Times New Roman" pitchFamily="18" charset="0"/>
                <a:cs typeface="Times New Roman" pitchFamily="18" charset="0"/>
              </a:rPr>
              <a:t>XVI</a:t>
            </a:r>
            <a:r>
              <a:rPr lang="ru-RU" sz="5200" b="1" dirty="0" smtClean="0">
                <a:latin typeface="Times New Roman" pitchFamily="18" charset="0"/>
                <a:cs typeface="Times New Roman" pitchFamily="18" charset="0"/>
              </a:rPr>
              <a:t> в. ,который первым из математиков ввел буквенные обозначения для коэффициентов уравнения и неизвестных величин. </a:t>
            </a:r>
          </a:p>
          <a:p>
            <a:pPr algn="ctr"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перфолента 2"/>
          <p:cNvSpPr/>
          <p:nvPr/>
        </p:nvSpPr>
        <p:spPr>
          <a:xfrm>
            <a:off x="9929812" y="5457826"/>
            <a:ext cx="1857375" cy="928687"/>
          </a:xfrm>
          <a:prstGeom prst="flowChartPunchedTap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6842" y="273049"/>
            <a:ext cx="4453986" cy="5299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WordArt 6"/>
          <p:cNvSpPr>
            <a:spLocks noChangeArrowheads="1" noChangeShapeType="1" noTextEdit="1"/>
          </p:cNvSpPr>
          <p:nvPr/>
        </p:nvSpPr>
        <p:spPr bwMode="auto">
          <a:xfrm>
            <a:off x="5915025" y="2074863"/>
            <a:ext cx="4300538" cy="1168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 pitchFamily="18" charset="0"/>
                <a:cs typeface="Times New Roman" pitchFamily="18" charset="0"/>
              </a:rPr>
              <a:t>Ф. ВИЕТ</a:t>
            </a:r>
          </a:p>
        </p:txBody>
      </p:sp>
      <p:sp>
        <p:nvSpPr>
          <p:cNvPr id="4" name="Выгнутая влево стрелка 3">
            <a:hlinkClick r:id="rId3" action="ppaction://hlinksldjump"/>
          </p:cNvPr>
          <p:cNvSpPr/>
          <p:nvPr/>
        </p:nvSpPr>
        <p:spPr>
          <a:xfrm>
            <a:off x="10529888" y="5715000"/>
            <a:ext cx="1000125" cy="928687"/>
          </a:xfrm>
          <a:prstGeom prst="curv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903724" y="1534646"/>
            <a:ext cx="7961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Бонус 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Учительниц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1317" y="2265977"/>
            <a:ext cx="4255994" cy="4303283"/>
          </a:xfrm>
          <a:prstGeom prst="rect">
            <a:avLst/>
          </a:prstGeom>
        </p:spPr>
      </p:pic>
      <p:sp>
        <p:nvSpPr>
          <p:cNvPr id="8" name="Солнце 7">
            <a:hlinkClick r:id="rId5" action="ppaction://hlinksldjump"/>
          </p:cNvPr>
          <p:cNvSpPr/>
          <p:nvPr/>
        </p:nvSpPr>
        <p:spPr>
          <a:xfrm>
            <a:off x="9229725" y="1114425"/>
            <a:ext cx="2643187" cy="2357437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9855658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96140"/>
            <a:ext cx="1194434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 интерес к алгебре 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 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стремление к знаниям</a:t>
            </a: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1 балл  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ыгнутая влево стрелка 5">
            <a:hlinkClick r:id="rId4" action="ppaction://hlinksldjump"/>
          </p:cNvPr>
          <p:cNvSpPr/>
          <p:nvPr/>
        </p:nvSpPr>
        <p:spPr>
          <a:xfrm>
            <a:off x="1471613" y="5100638"/>
            <a:ext cx="1000125" cy="928687"/>
          </a:xfrm>
          <a:prstGeom prst="curv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3033329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3" y="338435"/>
            <a:ext cx="1140142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Слева от знака равенства поставьте знаки сложения и умножения так, чтобы получилось верное равенство: </a:t>
            </a:r>
          </a:p>
          <a:p>
            <a:pPr algn="ctr"/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6    7    8    9    1   0  =  627 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перфолента 2"/>
          <p:cNvSpPr/>
          <p:nvPr/>
        </p:nvSpPr>
        <p:spPr>
          <a:xfrm>
            <a:off x="9701212" y="5729289"/>
            <a:ext cx="1857375" cy="928687"/>
          </a:xfrm>
          <a:prstGeom prst="flowChartPunchedTap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ISPRING_PLAYERS_CUSTOMIZATION" val="UEsDBBQAAgAIAAlvgUipAcR2+wIAALAIAAAUAAAAdW5pdmVyc2FsL3BsYXllci54bWytVU1v2zAMPadA/4Ohe6WkH2sb2C26AsUO61Ag67ZboNqKrcW2PEmum/76UZK/53QrsEMCm+J7pMhH2r9+yVLvmUnFRR6gBZ4jj+WhiHgeB+jx693RBbq+Ojzwi5TumPR4FKAy5wZAU+RFTIWSFxrAD1QnAeoZMDAjr5BcSK53wH0G3G2k41N0eDADl1wFKNG6WBJSVRXmChB5rERaGhKFQ5GRQjLFcs0kcWkgr8Eu9d/R8MtETvSuYKqHLPT7A9ckLceL4gOS6gQLGZPj+XxBftx/XoUJy+gRz5WmeciQB5Wc2VI+0XB7L6IyZcrYZr5LcsW0NklY28zXS764yD0lwwA5h3XGlKIxUzjNY0QclkyA/U1KVVLzqAGt4VVbXvNav7V5XzdutnOkcy7Kp5SrBI76kM46CfTJMKqf2etaBT02CrozTMiT7FfJJYvs67dWjPMFcgFbxdk8sapCOICnOxpqIXe3AAMV1R3EbdOwaxq2oJYDt9FXHQVqbrthVJeSNaWa+c88YuILlZIaWVxpWTKfjIw1lgzBPnFXrpvUNcRPdJae/UNvjN+oNT/VW52xgP/RmE9A1NaE5xF7uePgo1kGNdUMim1sWBcpNjG7nFT5lPV0PTC5HOumwEU8TWXMYAwjqinp7GQflEmqwCUs5QjbO9gLTnicpPDTkwzj0700GZXbSYbewV5wKsLtBLQ1t2Uk4zqOxNQqyCcT68QPS6VFxl+tPAd7Ri+tDt8auebopuDtwfn8j1EcxGgGc4MmVpd56u2r5vDBzKlWnc+6cJaBWmEemC4L59XMQlmMfCK2oWWqb/s5NfuwBx3lPDUd01zfQe+iWvFX5lU8Ml+6xYmpScKMZgL04eKkxwD9hO0yCG9N+yJuRN7UAWNi39y/rWiz5evWua7v67APNXzmrHIYN1MfQR2xFGUejXqIi+4jolLYaTeSUS9lG7jR4hhEKooAncJDfefLs8vuyueLywZr83pwgV0u71jpdcKdgkit6/Yifr0b4PE3UEsBAgAAFAACAAgACW+BSKkBxHb7AgAAsAgAABQAAAAAAAAAAQAAAAAAAAAAAHVuaXZlcnNhbC9wbGF5ZXIueG1sUEsFBgAAAAABAAEAQgAAAC0DAAAAAA=="/>
  <p:tag name="ISPRING_PRESENTATION_TITLE" val="СВОЯ ИГРА"/>
  <p:tag name="ARTICULATE_SLIDE_COUNT" val="42"/>
  <p:tag name="ARTICULATE_PROJECT_OPEN" val="0"/>
  <p:tag name="ISPRING_UUID" val="{057A1C99-AAD4-4B36-81AC-138FA0944F7E}"/>
  <p:tag name="ISPRING_RESOURCE_FOLDER" val="C:\Users\olga.kokoulina\Documents\СВОЯ ИГРА - Copy\"/>
  <p:tag name="ISPRING_PRESENTATION_PATH" val="C:\Users\olga.kokoulina\Documents\СВОЯ ИГРА - Copy.pptx"/>
  <p:tag name="ISPRING_PROJECT_FOLDER_UPDATED" val="1"/>
  <p:tag name="ISPRING_SCREEN_RECS_UPDATED" val="C:\Users\olga.kokoulina\Documents\СВОЯ ИГРА - Copy"/>
  <p:tag name="ISPRING_RESOURCE_PATHS_HASH_PRESENTER" val="30a29568428e1fbe1e9622116143a56fc151e3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Тема Office">
  <a:themeElements>
    <a:clrScheme name="Другая 6">
      <a:dk1>
        <a:srgbClr val="300061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4430</TotalTime>
  <Words>362</Words>
  <Application>Microsoft Office PowerPoint</Application>
  <PresentationFormat>Широкоэкранный</PresentationFormat>
  <Paragraphs>115</Paragraphs>
  <Slides>34</Slides>
  <Notes>8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1" baseType="lpstr">
      <vt:lpstr>Arial</vt:lpstr>
      <vt:lpstr>Calibri</vt:lpstr>
      <vt:lpstr>Open Sans</vt:lpstr>
      <vt:lpstr>Times New Roman</vt:lpstr>
      <vt:lpstr>Wingdings</vt:lpstr>
      <vt:lpstr>Тема Office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</dc:title>
  <dc:creator>Olga Kokoulina</dc:creator>
  <cp:lastModifiedBy>ПК-11</cp:lastModifiedBy>
  <cp:revision>157</cp:revision>
  <dcterms:created xsi:type="dcterms:W3CDTF">2017-04-04T07:27:35Z</dcterms:created>
  <dcterms:modified xsi:type="dcterms:W3CDTF">2022-03-24T00:13:56Z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F2CB6D5A-1B8B-4A8E-ADC4-3A0669CDCAD4</vt:lpwstr>
  </property>
  <property fmtid="{D5CDD505-2E9C-101B-9397-08002B2CF9AE}" pid="3" name="ArticulatePath">
    <vt:lpwstr>Презентация2</vt:lpwstr>
  </property>
</Properties>
</file>