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41"/>
  </p:notesMasterIdLst>
  <p:sldIdLst>
    <p:sldId id="256" r:id="rId2"/>
    <p:sldId id="257" r:id="rId3"/>
    <p:sldId id="289" r:id="rId4"/>
    <p:sldId id="290" r:id="rId5"/>
    <p:sldId id="291" r:id="rId6"/>
    <p:sldId id="284" r:id="rId7"/>
    <p:sldId id="292" r:id="rId8"/>
    <p:sldId id="288" r:id="rId9"/>
    <p:sldId id="261" r:id="rId10"/>
    <p:sldId id="264" r:id="rId11"/>
    <p:sldId id="294" r:id="rId12"/>
    <p:sldId id="293" r:id="rId13"/>
    <p:sldId id="287" r:id="rId14"/>
    <p:sldId id="286" r:id="rId15"/>
    <p:sldId id="297" r:id="rId16"/>
    <p:sldId id="296" r:id="rId17"/>
    <p:sldId id="267" r:id="rId18"/>
    <p:sldId id="308" r:id="rId19"/>
    <p:sldId id="298" r:id="rId20"/>
    <p:sldId id="299" r:id="rId21"/>
    <p:sldId id="295" r:id="rId22"/>
    <p:sldId id="285" r:id="rId23"/>
    <p:sldId id="309" r:id="rId24"/>
    <p:sldId id="310" r:id="rId25"/>
    <p:sldId id="311" r:id="rId26"/>
    <p:sldId id="312" r:id="rId27"/>
    <p:sldId id="313" r:id="rId28"/>
    <p:sldId id="300" r:id="rId29"/>
    <p:sldId id="304" r:id="rId30"/>
    <p:sldId id="307" r:id="rId31"/>
    <p:sldId id="306" r:id="rId32"/>
    <p:sldId id="275" r:id="rId33"/>
    <p:sldId id="280" r:id="rId34"/>
    <p:sldId id="302" r:id="rId35"/>
    <p:sldId id="305" r:id="rId36"/>
    <p:sldId id="303" r:id="rId37"/>
    <p:sldId id="301" r:id="rId38"/>
    <p:sldId id="282" r:id="rId39"/>
    <p:sldId id="314" r:id="rId40"/>
  </p:sldIdLst>
  <p:sldSz cx="12192000" cy="6858000"/>
  <p:notesSz cx="6858000" cy="9144000"/>
  <p:custDataLst>
    <p:tags r:id="rId4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F36B1"/>
    <a:srgbClr val="2D5190"/>
    <a:srgbClr val="3864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6323" autoAdjust="0"/>
  </p:normalViewPr>
  <p:slideViewPr>
    <p:cSldViewPr snapToGrid="0">
      <p:cViewPr varScale="1">
        <p:scale>
          <a:sx n="82" d="100"/>
          <a:sy n="82" d="100"/>
        </p:scale>
        <p:origin x="114" y="59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405C8-7EFE-4B15-807D-7765AE454758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0661A-DBC5-460F-8DD8-4E346A31B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55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670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361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E95D52-8F48-4399-81E4-8DC1FD27EC62}" type="slidenum">
              <a:rPr lang="ru-RU"/>
              <a:pPr/>
              <a:t>3</a:t>
            </a:fld>
            <a:endParaRPr lang="ru-RU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401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304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11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85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118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599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508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3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3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217507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 userDrawn="1"/>
        </p:nvSpPr>
        <p:spPr>
          <a:xfrm>
            <a:off x="4160939" y="2952925"/>
            <a:ext cx="2910980" cy="10150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ОТВЕТ</a:t>
            </a:r>
            <a:endParaRPr lang="ru-RU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492636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D1E6EBF6-77DD-442A-8172-33ADDEBA7A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25" r:id="rId13"/>
    <p:sldLayoutId id="2147483739" r:id="rId14"/>
  </p:sldLayoutIdLst>
  <p:transition spd="med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5" Type="http://schemas.openxmlformats.org/officeDocument/2006/relationships/slide" Target="slide18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21.xml"/><Relationship Id="rId18" Type="http://schemas.openxmlformats.org/officeDocument/2006/relationships/slide" Target="slide36.xml"/><Relationship Id="rId3" Type="http://schemas.openxmlformats.org/officeDocument/2006/relationships/notesSlide" Target="../notesSlides/notesSlide2.xml"/><Relationship Id="rId7" Type="http://schemas.openxmlformats.org/officeDocument/2006/relationships/slide" Target="slide9.xml"/><Relationship Id="rId12" Type="http://schemas.openxmlformats.org/officeDocument/2006/relationships/slide" Target="slide19.xml"/><Relationship Id="rId17" Type="http://schemas.openxmlformats.org/officeDocument/2006/relationships/slide" Target="slide34.xml"/><Relationship Id="rId2" Type="http://schemas.openxmlformats.org/officeDocument/2006/relationships/slideLayout" Target="../slideLayouts/slideLayout2.xml"/><Relationship Id="rId16" Type="http://schemas.openxmlformats.org/officeDocument/2006/relationships/slide" Target="slide32.xml"/><Relationship Id="rId1" Type="http://schemas.openxmlformats.org/officeDocument/2006/relationships/tags" Target="../tags/tag5.xml"/><Relationship Id="rId6" Type="http://schemas.openxmlformats.org/officeDocument/2006/relationships/slide" Target="slide7.xml"/><Relationship Id="rId11" Type="http://schemas.openxmlformats.org/officeDocument/2006/relationships/slide" Target="slide17.xml"/><Relationship Id="rId5" Type="http://schemas.openxmlformats.org/officeDocument/2006/relationships/slide" Target="slide5.xml"/><Relationship Id="rId15" Type="http://schemas.openxmlformats.org/officeDocument/2006/relationships/slide" Target="slide30.xml"/><Relationship Id="rId10" Type="http://schemas.openxmlformats.org/officeDocument/2006/relationships/slide" Target="slide15.xml"/><Relationship Id="rId19" Type="http://schemas.openxmlformats.org/officeDocument/2006/relationships/slide" Target="slide38.xml"/><Relationship Id="rId4" Type="http://schemas.openxmlformats.org/officeDocument/2006/relationships/slide" Target="slide3.xml"/><Relationship Id="rId9" Type="http://schemas.openxmlformats.org/officeDocument/2006/relationships/slide" Target="slide13.xml"/><Relationship Id="rId14" Type="http://schemas.openxmlformats.org/officeDocument/2006/relationships/slide" Target="slide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5" Type="http://schemas.openxmlformats.org/officeDocument/2006/relationships/slide" Target="slide33.xml"/><Relationship Id="rId4" Type="http://schemas.openxmlformats.org/officeDocument/2006/relationships/image" Target="../media/image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4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3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depositphotos.com/stock-photos/%D0%B2%D0%B0%D0%B2%D0%B8%D0%BB%D0%BE%D0%BD.html" TargetMode="External"/><Relationship Id="rId2" Type="http://schemas.openxmlformats.org/officeDocument/2006/relationships/hyperlink" Target="https://geographyofrussia.com/wp-content/uploads/2010/04/landscape-egyptian-pyramids-backgrounds-wallpapers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oogle.ru/search?newwindow=1&amp;channel=t24&amp;source=univ&amp;tbm=isch&amp;q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5" Type="http://schemas.openxmlformats.org/officeDocument/2006/relationships/slide" Target="slide10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00877" y="5310837"/>
            <a:ext cx="3970136" cy="671513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0000FF"/>
                </a:solidFill>
                <a:latin typeface="Times New Roman" pitchFamily="18" charset="0"/>
                <a:ea typeface="Open Sans" panose="020B0606030504020204" pitchFamily="34" charset="0"/>
                <a:cs typeface="Times New Roman" pitchFamily="18" charset="0"/>
              </a:rPr>
              <a:t>МКОУ «</a:t>
            </a:r>
            <a:r>
              <a:rPr lang="ru-RU" sz="1800" dirty="0" err="1" smtClean="0">
                <a:solidFill>
                  <a:srgbClr val="0000FF"/>
                </a:solidFill>
                <a:latin typeface="Times New Roman" pitchFamily="18" charset="0"/>
                <a:ea typeface="Open Sans" panose="020B0606030504020204" pitchFamily="34" charset="0"/>
                <a:cs typeface="Times New Roman" pitchFamily="18" charset="0"/>
              </a:rPr>
              <a:t>Тиличикская</a:t>
            </a:r>
            <a:r>
              <a:rPr lang="ru-RU" sz="1800" dirty="0" smtClean="0">
                <a:solidFill>
                  <a:srgbClr val="0000FF"/>
                </a:solidFill>
                <a:latin typeface="Times New Roman" pitchFamily="18" charset="0"/>
                <a:ea typeface="Open Sans" panose="020B0606030504020204" pitchFamily="34" charset="0"/>
                <a:cs typeface="Times New Roman" pitchFamily="18" charset="0"/>
              </a:rPr>
              <a:t> средняя школа»</a:t>
            </a:r>
          </a:p>
          <a:p>
            <a:r>
              <a:rPr lang="ru-RU" sz="1800" dirty="0" smtClean="0">
                <a:solidFill>
                  <a:srgbClr val="0000FF"/>
                </a:solidFill>
                <a:latin typeface="Times New Roman" pitchFamily="18" charset="0"/>
                <a:ea typeface="Open Sans" panose="020B0606030504020204" pitchFamily="34" charset="0"/>
                <a:cs typeface="Times New Roman" pitchFamily="18" charset="0"/>
              </a:rPr>
              <a:t>17.03.2022 г.</a:t>
            </a:r>
            <a:endParaRPr lang="ru-RU" sz="1800" dirty="0">
              <a:solidFill>
                <a:srgbClr val="0000FF"/>
              </a:solidFill>
              <a:latin typeface="Times New Roman" pitchFamily="18" charset="0"/>
              <a:ea typeface="Open Sans" panose="020B0606030504020204" pitchFamily="34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7238" y="242887"/>
            <a:ext cx="112156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Брейн</a:t>
            </a:r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ринг       6а+ 6б</a:t>
            </a:r>
            <a:endParaRPr lang="ru-RU" sz="6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МОЁ НЕДЕЛЯ МАТЕМ 2021-2022\картинки математика\80944f4cb921ef3a8acdc2593c97298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42978"/>
            <a:ext cx="5472112" cy="3649856"/>
          </a:xfrm>
          <a:prstGeom prst="rect">
            <a:avLst/>
          </a:prstGeom>
          <a:noFill/>
        </p:spPr>
      </p:pic>
      <p:pic>
        <p:nvPicPr>
          <p:cNvPr id="1027" name="Picture 3" descr="F:\МОЁ НЕДЕЛЯ МАТЕМ 2021-2022\картинки математика\11407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79891" y="1442978"/>
            <a:ext cx="6412109" cy="360045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3785" y="5184929"/>
            <a:ext cx="2567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 математики –Хестанова АидаТаймуразовна 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75901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1639140"/>
            <a:ext cx="12192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 интерес к математике и стремление к знаниям</a:t>
            </a:r>
          </a:p>
          <a:p>
            <a:pPr algn="ctr"/>
            <a:endParaRPr lang="ru-RU" sz="36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балл  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гнутая влево стрелка 4">
            <a:hlinkClick r:id="rId4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03332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27051" y="1196976"/>
            <a:ext cx="11387667" cy="4498975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dirty="0">
                <a:solidFill>
                  <a:schemeClr val="hlink"/>
                </a:solidFill>
              </a:rPr>
              <a:t>  </a:t>
            </a:r>
          </a:p>
          <a:p>
            <a:pPr algn="ctr">
              <a:buFont typeface="Arial" pitchFamily="34" charset="0"/>
              <a:buNone/>
            </a:pPr>
            <a:r>
              <a:rPr lang="ru-RU" dirty="0">
                <a:solidFill>
                  <a:schemeClr val="hlink"/>
                </a:solidFill>
              </a:rPr>
              <a:t>   </a:t>
            </a:r>
            <a:r>
              <a:rPr lang="ru-RU" sz="4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Найдите следующее  число:</a:t>
            </a:r>
          </a:p>
          <a:p>
            <a:pPr algn="ctr">
              <a:buFont typeface="Arial" pitchFamily="34" charset="0"/>
              <a:buNone/>
            </a:pPr>
            <a:r>
              <a:rPr lang="ru-RU" sz="4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100; 121; 144; 169; 196; 225; …</a:t>
            </a:r>
            <a:endParaRPr lang="ru-RU" sz="4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Горизонтальный свиток 2">
            <a:hlinkClick r:id="rId2" action="ppaction://hlinksldjump"/>
          </p:cNvPr>
          <p:cNvSpPr/>
          <p:nvPr/>
        </p:nvSpPr>
        <p:spPr>
          <a:xfrm>
            <a:off x="5672138" y="57578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14401" y="609601"/>
            <a:ext cx="10462684" cy="46640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50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256</a:t>
            </a:r>
            <a:endParaRPr kumimoji="0" lang="ru-RU" sz="15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763" y="1428750"/>
            <a:ext cx="113728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Paint</a:t>
            </a: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- это программа позволяющая… 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Горизонтальный свиток 2">
            <a:hlinkClick r:id="rId2" action="ppaction://hlinksldjump"/>
          </p:cNvPr>
          <p:cNvSpPr/>
          <p:nvPr/>
        </p:nvSpPr>
        <p:spPr>
          <a:xfrm>
            <a:off x="5672138" y="57578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763" y="1428750"/>
            <a:ext cx="113728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Создавать и обрабатывать рисунки</a:t>
            </a: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71475" y="2534781"/>
            <a:ext cx="10766217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Чему равен 1 Мбайт?</a:t>
            </a:r>
            <a:r>
              <a:rPr lang="ru-RU" sz="5400" dirty="0" smtClean="0"/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Горизонтальный свиток 2">
            <a:hlinkClick r:id="rId2" action="ppaction://hlinksldjump"/>
          </p:cNvPr>
          <p:cNvSpPr/>
          <p:nvPr/>
        </p:nvSpPr>
        <p:spPr>
          <a:xfrm>
            <a:off x="5672138" y="57578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71475" y="2534781"/>
            <a:ext cx="10766217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1024 Кбайт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Учительниц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1317" y="2265977"/>
            <a:ext cx="4255994" cy="43032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03724" y="1534646"/>
            <a:ext cx="7961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Бонус</a:t>
            </a:r>
            <a:r>
              <a:rPr lang="ru-RU" sz="9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лнце 5">
            <a:hlinkClick r:id="rId5" action="ppaction://hlinksldjump"/>
          </p:cNvPr>
          <p:cNvSpPr/>
          <p:nvPr/>
        </p:nvSpPr>
        <p:spPr>
          <a:xfrm>
            <a:off x="9229725" y="1114425"/>
            <a:ext cx="2643187" cy="2357437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5295236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1639140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 интерес к информатике и </a:t>
            </a:r>
          </a:p>
          <a:p>
            <a:pPr algn="ctr"/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стремление к знаниям</a:t>
            </a:r>
          </a:p>
          <a:p>
            <a:pPr algn="ctr"/>
            <a:endParaRPr lang="ru-RU" sz="36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балл  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гнутая влево стрелка 4">
            <a:hlinkClick r:id="rId4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03332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00038" y="713410"/>
            <a:ext cx="11182428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Файл – это?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программа в оперативной памяти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текст, напечатанный на принтере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программа или данные на диске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программа в оперативной памяти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F36B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Горизонтальный свиток 2">
            <a:hlinkClick r:id="rId2" action="ppaction://hlinksldjump"/>
          </p:cNvPr>
          <p:cNvSpPr/>
          <p:nvPr/>
        </p:nvSpPr>
        <p:spPr>
          <a:xfrm>
            <a:off x="5672138" y="57578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593599"/>
              </p:ext>
            </p:extLst>
          </p:nvPr>
        </p:nvGraphicFramePr>
        <p:xfrm>
          <a:off x="0" y="0"/>
          <a:ext cx="12192006" cy="68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357688"/>
                <a:gridCol w="1585912"/>
                <a:gridCol w="1600200"/>
                <a:gridCol w="1557338"/>
                <a:gridCol w="1588702"/>
                <a:gridCol w="1502166"/>
              </a:tblGrid>
              <a:tr h="2270502">
                <a:tc>
                  <a:txBody>
                    <a:bodyPr/>
                    <a:lstStyle/>
                    <a:p>
                      <a:pPr algn="l"/>
                      <a:r>
                        <a:rPr lang="ru-RU" sz="48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  </a:t>
                      </a:r>
                      <a:r>
                        <a:rPr lang="ru-RU" sz="4800" cap="none" spc="0" dirty="0" smtClean="0">
                          <a:ln w="0"/>
                          <a:solidFill>
                            <a:srgbClr val="0000FF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r>
                        <a:rPr lang="ru-RU" sz="4000" b="1" cap="none" spc="0" dirty="0" smtClean="0">
                          <a:ln w="0"/>
                          <a:solidFill>
                            <a:srgbClr val="0000FF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  <a:endParaRPr lang="ru-RU" sz="4000" b="1" cap="none" spc="0" dirty="0">
                        <a:ln w="0"/>
                        <a:solidFill>
                          <a:srgbClr val="0000FF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u="none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1</a:t>
                      </a:r>
                      <a:endParaRPr lang="ru-RU" sz="7200" b="1" u="none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u="none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2</a:t>
                      </a:r>
                      <a:endParaRPr lang="ru-RU" sz="7200" b="1" u="none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3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4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5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293749"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0"/>
                          <a:solidFill>
                            <a:srgbClr val="0000FF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информатика</a:t>
                      </a:r>
                      <a:endParaRPr lang="ru-RU" sz="4000" b="1" cap="none" spc="0" dirty="0">
                        <a:ln w="0"/>
                        <a:solidFill>
                          <a:srgbClr val="0000FF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1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2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3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2" action="ppaction://hlinksldjump"/>
                        </a:rPr>
                        <a:t>4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3" action="ppaction://hlinksldjump"/>
                        </a:rPr>
                        <a:t>5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293749">
                <a:tc>
                  <a:txBody>
                    <a:bodyPr/>
                    <a:lstStyle/>
                    <a:p>
                      <a:pPr algn="ctr"/>
                      <a:r>
                        <a:rPr lang="ru-RU" sz="4000" b="1" cap="none" spc="0" dirty="0" smtClean="0">
                          <a:ln w="0"/>
                          <a:solidFill>
                            <a:srgbClr val="0000FF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технология</a:t>
                      </a:r>
                      <a:endParaRPr lang="ru-RU" sz="4000" b="1" cap="none" spc="0" dirty="0">
                        <a:ln w="0"/>
                        <a:solidFill>
                          <a:srgbClr val="0000FF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4" action="ppaction://hlinksldjump"/>
                        </a:rPr>
                        <a:t>1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5" action="ppaction://hlinksldjump"/>
                        </a:rPr>
                        <a:t>2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6" action="ppaction://hlinksldjump"/>
                        </a:rPr>
                        <a:t>3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7" action="ppaction://hlinksldjump"/>
                        </a:rPr>
                        <a:t>4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  <a:hlinkClick r:id="rId18" action="ppaction://hlinksldjump"/>
                        </a:rPr>
                        <a:t>5</a:t>
                      </a:r>
                      <a:endParaRPr lang="ru-RU" sz="72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Улыбающееся лицо 2">
            <a:hlinkClick r:id="rId19" action="ppaction://hlinksldjump"/>
          </p:cNvPr>
          <p:cNvSpPr/>
          <p:nvPr/>
        </p:nvSpPr>
        <p:spPr>
          <a:xfrm>
            <a:off x="285750" y="6229350"/>
            <a:ext cx="442913" cy="457200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6491330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438" y="730770"/>
            <a:ext cx="1173003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программа </a:t>
            </a:r>
          </a:p>
          <a:p>
            <a:pPr algn="ctr"/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 </a:t>
            </a:r>
          </a:p>
          <a:p>
            <a:pPr algn="ctr"/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данные на диске</a:t>
            </a:r>
            <a:endParaRPr lang="ru-RU" sz="6600" b="1" dirty="0"/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69430" y="715089"/>
            <a:ext cx="10837888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необходимо делать в перерыве при работе за компьютером?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Горизонтальный свиток 2">
            <a:hlinkClick r:id="rId2" action="ppaction://hlinksldjump"/>
          </p:cNvPr>
          <p:cNvSpPr/>
          <p:nvPr/>
        </p:nvSpPr>
        <p:spPr>
          <a:xfrm>
            <a:off x="5672138" y="57578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00050" y="291524"/>
            <a:ext cx="11387138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гимнастику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80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глаз</a:t>
            </a:r>
            <a:endParaRPr kumimoji="0" lang="ru-RU" sz="8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385763" y="5014913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 descr="фон44 клетка"/>
          <p:cNvSpPr>
            <a:spLocks noChangeArrowheads="1"/>
          </p:cNvSpPr>
          <p:nvPr/>
        </p:nvSpPr>
        <p:spPr bwMode="auto">
          <a:xfrm>
            <a:off x="624418" y="260350"/>
            <a:ext cx="11042649" cy="61928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0" name="Line 7"/>
          <p:cNvSpPr>
            <a:spLocks noChangeShapeType="1"/>
          </p:cNvSpPr>
          <p:nvPr/>
        </p:nvSpPr>
        <p:spPr bwMode="auto">
          <a:xfrm>
            <a:off x="1775885" y="1484313"/>
            <a:ext cx="9215967" cy="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Line 8"/>
          <p:cNvSpPr>
            <a:spLocks noChangeShapeType="1"/>
          </p:cNvSpPr>
          <p:nvPr/>
        </p:nvSpPr>
        <p:spPr bwMode="auto">
          <a:xfrm flipH="1">
            <a:off x="2063751" y="1484314"/>
            <a:ext cx="8928100" cy="1800225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9"/>
          <p:cNvSpPr>
            <a:spLocks noChangeShapeType="1"/>
          </p:cNvSpPr>
          <p:nvPr/>
        </p:nvSpPr>
        <p:spPr bwMode="auto">
          <a:xfrm>
            <a:off x="2063751" y="3284538"/>
            <a:ext cx="8928100" cy="792162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Line 10"/>
          <p:cNvSpPr>
            <a:spLocks noChangeShapeType="1"/>
          </p:cNvSpPr>
          <p:nvPr/>
        </p:nvSpPr>
        <p:spPr bwMode="auto">
          <a:xfrm flipH="1">
            <a:off x="1583267" y="4076700"/>
            <a:ext cx="9410700" cy="12954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>
            <a:off x="1678518" y="1268413"/>
            <a:ext cx="577849" cy="0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H="1">
            <a:off x="10513485" y="1557338"/>
            <a:ext cx="577849" cy="144462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1968500" y="3500439"/>
            <a:ext cx="575733" cy="71437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 flipH="1">
            <a:off x="10416118" y="4365626"/>
            <a:ext cx="673100" cy="142875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Click="0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50867E-6 L 0.7559 0.000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56647E-6 L -0.64584 0.2411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39 0.01596 L 0.65347 0.1102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77457E-6 L -0.75208 0.1782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 animBg="1"/>
      <p:bldP spid="9230" grpId="1" animBg="1"/>
      <p:bldP spid="9231" grpId="0" animBg="1"/>
      <p:bldP spid="9231" grpId="1" animBg="1"/>
      <p:bldP spid="9237" grpId="0" animBg="1"/>
      <p:bldP spid="9237" grpId="1" animBg="1"/>
      <p:bldP spid="9238" grpId="0" animBg="1"/>
      <p:bldP spid="9238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val 2"/>
          <p:cNvSpPr>
            <a:spLocks noChangeArrowheads="1"/>
          </p:cNvSpPr>
          <p:nvPr/>
        </p:nvSpPr>
        <p:spPr bwMode="auto">
          <a:xfrm>
            <a:off x="2734734" y="692151"/>
            <a:ext cx="6432551" cy="4752975"/>
          </a:xfrm>
          <a:prstGeom prst="ellipse">
            <a:avLst/>
          </a:prstGeom>
          <a:noFill/>
          <a:ln w="57150">
            <a:solidFill>
              <a:srgbClr val="92D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9359900" y="2205038"/>
            <a:ext cx="575733" cy="4318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7676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7 -0.25179 C -0.1625 -0.25179 -0.04722 -0.09896 -0.04722 0.08902 C -0.04722 0.277 -0.1625 0.43006 -0.30347 0.43006 C -0.44462 0.43006 -0.55903 0.277 -0.55903 0.08902 C -0.55903 -0.09896 -0.44462 -0.25179 -0.30347 -0.25179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8 -0.25179 C -0.16268 -0.25179 -0.04757 -0.09896 -0.04757 0.08902 C -0.04757 0.277 -0.16268 0.43006 -0.30348 0.43006 C -0.44479 0.43006 -0.55938 0.277 -0.55938 0.08902 C -0.55938 -0.09896 -0.44479 -0.25179 -0.30348 -0.25179 Z " pathEditMode="relative" rAng="0" ptsTypes="fffff">
                                      <p:cBhvr>
                                        <p:cTn id="9" dur="2000" spd="-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7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Oval 6"/>
          <p:cNvSpPr>
            <a:spLocks noChangeArrowheads="1"/>
          </p:cNvSpPr>
          <p:nvPr/>
        </p:nvSpPr>
        <p:spPr bwMode="auto">
          <a:xfrm rot="-5400000">
            <a:off x="720461" y="3332957"/>
            <a:ext cx="576263" cy="768349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7676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98844E-6 C 0.00052 -0.09989 0.09357 -0.18197 0.20677 -0.18197 C 0.3401 -0.18197 0.38854 -0.09087 0.4085 -0.0363 L 0.42916 0.0363 C 0.45034 0.09086 0.50156 0.1815 0.65277 0.1815 C 0.74895 0.1815 0.85816 0.09988 0.85833 3.98844E-6 C 0.85833 -0.09989 0.74895 -0.18197 0.65277 -0.18197 C 0.50156 -0.18197 0.45034 -0.09087 0.42916 -0.0363 L 0.4085 0.0363 C 0.38854 0.08994 0.34027 0.1815 0.20764 0.1815 C 0.09357 0.1815 3.61111E-6 0.09988 3.61111E-6 3.98844E-6 Z " pathEditMode="relative" rAng="16200000" ptsTypes="ffFffffFfff">
                                      <p:cBhvr>
                                        <p:cTn id="6" dur="5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1102784" y="260351"/>
            <a:ext cx="1344083" cy="936625"/>
            <a:chOff x="340" y="1253"/>
            <a:chExt cx="635" cy="590"/>
          </a:xfrm>
        </p:grpSpPr>
        <p:sp>
          <p:nvSpPr>
            <p:cNvPr id="22558" name="AutoShape 2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59" name="AutoShape 3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9552517" y="3573464"/>
            <a:ext cx="1344083" cy="936625"/>
            <a:chOff x="340" y="1253"/>
            <a:chExt cx="635" cy="590"/>
          </a:xfrm>
        </p:grpSpPr>
        <p:sp>
          <p:nvSpPr>
            <p:cNvPr id="22556" name="AutoShape 4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57" name="AutoShape 4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6479117" y="3068639"/>
            <a:ext cx="1344083" cy="936625"/>
            <a:chOff x="340" y="1253"/>
            <a:chExt cx="635" cy="590"/>
          </a:xfrm>
        </p:grpSpPr>
        <p:sp>
          <p:nvSpPr>
            <p:cNvPr id="22554" name="AutoShape 49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55" name="AutoShape 50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2734734" y="2492376"/>
            <a:ext cx="1344084" cy="936625"/>
            <a:chOff x="340" y="1253"/>
            <a:chExt cx="635" cy="590"/>
          </a:xfrm>
        </p:grpSpPr>
        <p:sp>
          <p:nvSpPr>
            <p:cNvPr id="22552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53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1200151" y="5445126"/>
            <a:ext cx="1344083" cy="936625"/>
            <a:chOff x="340" y="1253"/>
            <a:chExt cx="635" cy="590"/>
          </a:xfrm>
        </p:grpSpPr>
        <p:sp>
          <p:nvSpPr>
            <p:cNvPr id="22550" name="AutoShape 5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51" name="AutoShape 59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60"/>
          <p:cNvGrpSpPr>
            <a:grpSpLocks/>
          </p:cNvGrpSpPr>
          <p:nvPr/>
        </p:nvGrpSpPr>
        <p:grpSpPr bwMode="auto">
          <a:xfrm>
            <a:off x="5808134" y="4941889"/>
            <a:ext cx="1344084" cy="936625"/>
            <a:chOff x="340" y="1253"/>
            <a:chExt cx="635" cy="590"/>
          </a:xfrm>
        </p:grpSpPr>
        <p:sp>
          <p:nvSpPr>
            <p:cNvPr id="22548" name="AutoShape 61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9" name="AutoShape 6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63"/>
          <p:cNvGrpSpPr>
            <a:grpSpLocks/>
          </p:cNvGrpSpPr>
          <p:nvPr/>
        </p:nvGrpSpPr>
        <p:grpSpPr bwMode="auto">
          <a:xfrm>
            <a:off x="7056967" y="1341439"/>
            <a:ext cx="1344084" cy="936625"/>
            <a:chOff x="340" y="1253"/>
            <a:chExt cx="635" cy="590"/>
          </a:xfrm>
        </p:grpSpPr>
        <p:sp>
          <p:nvSpPr>
            <p:cNvPr id="22546" name="AutoShape 64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7" name="AutoShape 65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5232401" y="260351"/>
            <a:ext cx="1344084" cy="936625"/>
            <a:chOff x="340" y="1253"/>
            <a:chExt cx="635" cy="590"/>
          </a:xfrm>
        </p:grpSpPr>
        <p:sp>
          <p:nvSpPr>
            <p:cNvPr id="22544" name="AutoShape 67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5" name="AutoShape 68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72"/>
          <p:cNvGrpSpPr>
            <a:grpSpLocks/>
          </p:cNvGrpSpPr>
          <p:nvPr/>
        </p:nvGrpSpPr>
        <p:grpSpPr bwMode="auto">
          <a:xfrm>
            <a:off x="9935634" y="260351"/>
            <a:ext cx="1344084" cy="936625"/>
            <a:chOff x="340" y="1253"/>
            <a:chExt cx="635" cy="590"/>
          </a:xfrm>
        </p:grpSpPr>
        <p:sp>
          <p:nvSpPr>
            <p:cNvPr id="22542" name="AutoShape 7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3" name="AutoShape 7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75"/>
          <p:cNvGrpSpPr>
            <a:grpSpLocks/>
          </p:cNvGrpSpPr>
          <p:nvPr/>
        </p:nvGrpSpPr>
        <p:grpSpPr bwMode="auto">
          <a:xfrm>
            <a:off x="5232401" y="2420939"/>
            <a:ext cx="1344084" cy="936625"/>
            <a:chOff x="340" y="1253"/>
            <a:chExt cx="635" cy="590"/>
          </a:xfrm>
        </p:grpSpPr>
        <p:sp>
          <p:nvSpPr>
            <p:cNvPr id="22540" name="AutoShape 76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1" name="AutoShape 77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 advClick="0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500"/>
                            </p:stCondLst>
                            <p:childTnLst>
                              <p:par>
                                <p:cTn id="1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000"/>
                            </p:stCondLst>
                            <p:childTnLst>
                              <p:par>
                                <p:cTn id="1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000"/>
                            </p:stCondLst>
                            <p:childTnLst>
                              <p:par>
                                <p:cTn id="1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500"/>
                            </p:stCondLst>
                            <p:childTnLst>
                              <p:par>
                                <p:cTn id="1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7500"/>
                            </p:stCondLst>
                            <p:childTnLst>
                              <p:par>
                                <p:cTn id="1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000"/>
                            </p:stCondLst>
                            <p:childTnLst>
                              <p:par>
                                <p:cTn id="1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8500"/>
                            </p:stCondLst>
                            <p:childTnLst>
                              <p:par>
                                <p:cTn id="1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8500"/>
                            </p:stCondLst>
                            <p:childTnLst>
                              <p:par>
                                <p:cTn id="1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9000"/>
                            </p:stCondLst>
                            <p:childTnLst>
                              <p:par>
                                <p:cTn id="1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9000"/>
                            </p:stCondLst>
                            <p:childTnLst>
                              <p:par>
                                <p:cTn id="1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500"/>
                            </p:stCondLst>
                            <p:childTnLst>
                              <p:par>
                                <p:cTn id="173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56 C 0.15521 -0.28856 0.2757 -0.14936 0.2757 0.02196 C 0.2757 0.19306 0.15521 0.33295 0.00764 0.33295 C -0.1401 0.33295 -0.25989 0.19306 -0.25989 0.02196 C -0.25989 -0.14936 -0.1401 -0.28856 0.00764 -0.28856 Z " pathEditMode="relative" rAng="0" ptsTypes="fffff">
                                      <p:cBhvr>
                                        <p:cTn id="17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8500"/>
                            </p:stCondLst>
                            <p:childTnLst>
                              <p:par>
                                <p:cTn id="176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56 C 0.15434 -0.28856 0.27413 -0.14752 0.27413 0.0259 C 0.27413 0.19954 0.15434 0.34058 0.00764 0.34058 C -0.13889 0.34058 -0.25764 0.19954 -0.25764 0.0259 C -0.25764 -0.14752 -0.13889 -0.28856 0.00764 -0.28856 Z " pathEditMode="relative" rAng="0" ptsTypes="fffff">
                                      <p:cBhvr>
                                        <p:cTn id="177" dur="2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9" presetID="35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андети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9126" y="4293704"/>
            <a:ext cx="4143725" cy="226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6" descr="e95bfc5077e00b715bb415d0f590fc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3824" y="1160673"/>
            <a:ext cx="2212836" cy="2378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7" descr="ddcedc575fd11e632e1f1619ab8cd00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2691" y="2584175"/>
            <a:ext cx="2943331" cy="1984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1952818" y="836613"/>
            <a:ext cx="6432549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2060"/>
                </a:solidFill>
              </a:rPr>
              <a:t>Берегите свое здоровье!</a:t>
            </a:r>
          </a:p>
        </p:txBody>
      </p:sp>
      <p:pic>
        <p:nvPicPr>
          <p:cNvPr id="24582" name="Picture 11" descr="796606407cb2d4efe937045b5298e54a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48107" y="2941983"/>
            <a:ext cx="2523249" cy="2186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гнутая влево стрелка 6">
            <a:hlinkClick r:id="rId6" action="ppaction://hlinksldjump"/>
          </p:cNvPr>
          <p:cNvSpPr/>
          <p:nvPr/>
        </p:nvSpPr>
        <p:spPr>
          <a:xfrm>
            <a:off x="265665" y="5206656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>
            <a:hlinkClick r:id="rId2" action="ppaction://hlinksldjump"/>
          </p:cNvPr>
          <p:cNvSpPr/>
          <p:nvPr/>
        </p:nvSpPr>
        <p:spPr>
          <a:xfrm>
            <a:off x="8043863" y="5800725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98782" y="185530"/>
            <a:ext cx="11701669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Выберите  понятия, которые относятся к </a:t>
            </a:r>
            <a:r>
              <a:rPr kumimoji="0" lang="ru-RU" sz="3600" b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промышленному 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сырью:</a:t>
            </a:r>
            <a:endParaRPr kumimoji="0" lang="ru-RU" sz="3600" b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solidFill>
                <a:srgbClr val="0000FF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древесина</a:t>
            </a: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,у</a:t>
            </a:r>
            <a:r>
              <a:rPr kumimoji="0" lang="ru-RU" sz="6000" b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голь</a:t>
            </a: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</a:t>
            </a:r>
            <a:r>
              <a:rPr kumimoji="0" lang="ru-RU" sz="6000" b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ебель</a:t>
            </a: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</a:t>
            </a:r>
            <a:r>
              <a:rPr kumimoji="0" lang="ru-RU" sz="6000" b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рамор</a:t>
            </a: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</a:t>
            </a:r>
            <a:r>
              <a:rPr kumimoji="0" lang="ru-RU" sz="6000" b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асло</a:t>
            </a: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</a:t>
            </a:r>
            <a:r>
              <a:rPr kumimoji="0" lang="ru-RU" sz="6000" b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ефть</a:t>
            </a: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з</a:t>
            </a:r>
            <a:r>
              <a:rPr kumimoji="0" lang="ru-RU" sz="6000" b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ерно</a:t>
            </a: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</a:t>
            </a:r>
            <a:r>
              <a:rPr kumimoji="0" lang="ru-RU" sz="6000" b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ирпич</a:t>
            </a: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6000" b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глина</a:t>
            </a:r>
            <a:endParaRPr kumimoji="0" lang="ru-RU" sz="6000" b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636726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888974" y="702364"/>
            <a:ext cx="734170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72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7200" b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ревесина</a:t>
            </a:r>
            <a:endParaRPr kumimoji="0" lang="ru-RU" sz="7200" b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72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7200" b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голь</a:t>
            </a:r>
            <a:endParaRPr kumimoji="0" lang="ru-RU" sz="7200" b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мрамор</a:t>
            </a:r>
            <a:endParaRPr kumimoji="0" lang="ru-RU" sz="7200" b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72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7200" b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ефть</a:t>
            </a:r>
            <a:endParaRPr kumimoji="0" lang="ru-RU" sz="7200" b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72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7200" b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лина</a:t>
            </a:r>
            <a:endParaRPr kumimoji="0" lang="ru-RU" sz="7200" b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36016" y="279400"/>
            <a:ext cx="7422621" cy="4992688"/>
          </a:xfrm>
        </p:spPr>
        <p:txBody>
          <a:bodyPr>
            <a:normAutofit fontScale="92500"/>
          </a:bodyPr>
          <a:lstStyle/>
          <a:p>
            <a:pPr algn="ctr">
              <a:buFontTx/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ДРЕВНИЙ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ВАВИЛОН</a:t>
            </a:r>
          </a:p>
          <a:p>
            <a:pPr algn="ctr">
              <a:buFontTx/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 нас дошли сотни тысяч обожжённых глиняных табличек с письменами древних вавилонян. Простейшими цифрами в их системе служили два знака: вертикальный клин для обозначения 1 и горизонтальный клин – для 10.</a:t>
            </a:r>
          </a:p>
          <a:p>
            <a:pPr>
              <a:buFontTx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Вопрос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Какое </a:t>
            </a:r>
            <a:r>
              <a:rPr lang="ru-RU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число обозначает запись 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>
              <a:buFontTx/>
              <a:buNone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&lt;&lt;&lt;&lt;&lt;</a:t>
            </a:r>
            <a:r>
              <a:rPr lang="en-US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VVV</a:t>
            </a:r>
            <a:r>
              <a:rPr lang="ru-RU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" name="Горизонтальный свиток 3">
            <a:hlinkClick r:id="rId3" action="ppaction://hlinksldjump"/>
          </p:cNvPr>
          <p:cNvSpPr/>
          <p:nvPr/>
        </p:nvSpPr>
        <p:spPr>
          <a:xfrm>
            <a:off x="8057529" y="5824124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Ответ  </a:t>
            </a:r>
            <a:endParaRPr lang="ru-RU" sz="4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47" y="1199371"/>
            <a:ext cx="4275273" cy="5388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>
            <a:hlinkClick r:id="rId2" action="ppaction://hlinksldjump"/>
          </p:cNvPr>
          <p:cNvSpPr/>
          <p:nvPr/>
        </p:nvSpPr>
        <p:spPr>
          <a:xfrm>
            <a:off x="8443913" y="59864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78295" y="583095"/>
            <a:ext cx="1168841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</a:t>
            </a:r>
            <a:r>
              <a:rPr kumimoji="0" lang="ru-RU" sz="4000" b="0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документы и правила, которые обязывают работника соблюдать трудовую дисциплину на производстве.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4000" b="1" i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дорожного движения</a:t>
            </a:r>
            <a:endParaRPr kumimoji="0" lang="ru-RU" sz="4000" b="1" i="0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Трудовой кодекс</a:t>
            </a:r>
            <a:endParaRPr lang="ru-RU" sz="4000" b="1" dirty="0" smtClean="0">
              <a:solidFill>
                <a:srgbClr val="0000FF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Устав воинской дисциплины</a:t>
            </a:r>
            <a:endParaRPr kumimoji="0" lang="ru-RU" sz="4000" b="1" i="0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Трудовой договор</a:t>
            </a:r>
            <a:endParaRPr kumimoji="0" lang="ru-RU" sz="4000" b="1" i="0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Технологическая карта</a:t>
            </a:r>
            <a:endParaRPr kumimoji="0" lang="ru-RU" sz="4000" b="1" i="0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285750" y="5086350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24070" y="596347"/>
            <a:ext cx="11251095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</a:t>
            </a:r>
            <a:endParaRPr kumimoji="0" lang="ru-RU" sz="8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</a:t>
            </a:r>
            <a:r>
              <a:rPr kumimoji="0" lang="ru-RU" sz="8000" b="1" i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Трудовой кодекс      </a:t>
            </a:r>
            <a:endParaRPr kumimoji="0" lang="ru-RU" sz="8000" b="1" i="0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Трудовой договор</a:t>
            </a:r>
            <a:endParaRPr kumimoji="0" lang="ru-RU" sz="8000" b="1" i="0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</a:t>
            </a:r>
            <a:endParaRPr kumimoji="0" lang="ru-RU" sz="8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Учительниц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4180" y="2280265"/>
            <a:ext cx="4255994" cy="43032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03724" y="1534646"/>
            <a:ext cx="7961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Бонус</a:t>
            </a:r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лнце 5">
            <a:hlinkClick r:id="rId5" action="ppaction://hlinksldjump"/>
          </p:cNvPr>
          <p:cNvSpPr/>
          <p:nvPr/>
        </p:nvSpPr>
        <p:spPr>
          <a:xfrm>
            <a:off x="9229725" y="1114425"/>
            <a:ext cx="2643187" cy="2357437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30889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37" y="914399"/>
            <a:ext cx="1122549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 трудолюбие </a:t>
            </a:r>
          </a:p>
          <a:p>
            <a:pPr algn="ctr"/>
            <a:endParaRPr lang="ru-RU" sz="36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балл  </a:t>
            </a:r>
            <a:endParaRPr lang="ru-RU" sz="9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лево стрелка 5">
            <a:hlinkClick r:id="rId4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7614010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171450" y="231116"/>
            <a:ext cx="11301413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Выбери материал, который обладает влагонепроницаемыми свойствами.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solidFill>
                <a:srgbClr val="0000FF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вата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фольга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глина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Горизонтальный свиток 3">
            <a:hlinkClick r:id="rId2" action="ppaction://hlinksldjump"/>
          </p:cNvPr>
          <p:cNvSpPr/>
          <p:nvPr/>
        </p:nvSpPr>
        <p:spPr>
          <a:xfrm>
            <a:off x="8662988" y="4382950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74361" y="758309"/>
            <a:ext cx="382143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фольга</a:t>
            </a:r>
            <a:endParaRPr lang="ru-RU" sz="8800" dirty="0"/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357187" y="263602"/>
            <a:ext cx="11430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списка </a:t>
            </a:r>
            <a:r>
              <a:rPr kumimoji="0" lang="ru-RU" sz="400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выберите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те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способы обработки материалов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 которыми человек сталкивается в быту, дома или на даче: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варка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сушка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ковка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рубка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измельчение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литьё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Горизонтальный свиток 3">
            <a:hlinkClick r:id="rId2" action="ppaction://hlinksldjump"/>
          </p:cNvPr>
          <p:cNvSpPr/>
          <p:nvPr/>
        </p:nvSpPr>
        <p:spPr>
          <a:xfrm>
            <a:off x="8443913" y="59864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90850" y="308700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варка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сушка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измельчение  </a:t>
            </a: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0050"/>
            <a:ext cx="12192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/>
            <a:endParaRPr lang="ru-RU" sz="4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вами очень интересно работать и играть!</a:t>
            </a:r>
          </a:p>
          <a:p>
            <a:pPr algn="ctr"/>
            <a:endParaRPr lang="ru-RU" sz="4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 новых встреч!</a:t>
            </a:r>
            <a:endParaRPr lang="ru-RU" sz="4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0308" y="1846273"/>
            <a:ext cx="112072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https://geographyofrussia.com/wp-content/uploads/2010/04/landscape-egyptian-pyramids-backgrounds-wallpapers.jpg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https://ru.depositphotos.com/stock-photos/%D0%B2%D0%B0%D0%B2%D0%B8%D0%BB%D0%BE%D0%BD.html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www.google.ru/search?newwindow=1&amp;channel=t24&amp;source=univ&amp;tbm=isch&amp;q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574431"/>
            <a:ext cx="7748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на использованные интернет-ресурсы: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046727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1" y="609601"/>
            <a:ext cx="10462684" cy="4664075"/>
          </a:xfrm>
        </p:spPr>
        <p:txBody>
          <a:bodyPr>
            <a:normAutofit/>
          </a:bodyPr>
          <a:lstStyle/>
          <a:p>
            <a:r>
              <a:rPr lang="ru-RU" sz="20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53</a:t>
            </a: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434" y="1412875"/>
            <a:ext cx="11472333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</a:rPr>
              <a:t>Составьте все двузначные числа, в записи которых используются только цифры 0, 3, 5, 7, 9. Цифры повторяться не должны.</a:t>
            </a:r>
            <a:endParaRPr lang="ru-RU" dirty="0" smtClean="0">
              <a:solidFill>
                <a:srgbClr val="0000FF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Горизонтальный свиток 2">
            <a:hlinkClick r:id="rId2" action="ppaction://hlinksldjump"/>
          </p:cNvPr>
          <p:cNvSpPr/>
          <p:nvPr/>
        </p:nvSpPr>
        <p:spPr>
          <a:xfrm>
            <a:off x="5672138" y="5757863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YandexDisk\Скриншоты\2022-03-13_23-58-3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42950"/>
            <a:ext cx="12192000" cy="4981677"/>
          </a:xfrm>
          <a:prstGeom prst="rect">
            <a:avLst/>
          </a:prstGeom>
          <a:noFill/>
        </p:spPr>
      </p:pic>
      <p:sp>
        <p:nvSpPr>
          <p:cNvPr id="3" name="Выгнутая влево стрелка 2">
            <a:hlinkClick r:id="rId3" action="ppaction://hlinksldjump"/>
          </p:cNvPr>
          <p:cNvSpPr/>
          <p:nvPr/>
        </p:nvSpPr>
        <p:spPr>
          <a:xfrm>
            <a:off x="9658351" y="504348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>
            <a:hlinkClick r:id="rId2" action="ppaction://hlinksldjump"/>
          </p:cNvPr>
          <p:cNvSpPr/>
          <p:nvPr/>
        </p:nvSpPr>
        <p:spPr>
          <a:xfrm>
            <a:off x="8458200" y="5772151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4121426" y="0"/>
            <a:ext cx="8070574" cy="341906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11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египетской пирамиде на гробнице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начертано число , которое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делится на все числа от 1 до 10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включительно без остатка.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Назовите это число.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053340" y="2676939"/>
            <a:ext cx="2617511" cy="3763617"/>
          </a:xfrm>
          <a:prstGeom prst="rect">
            <a:avLst/>
          </a:prstGeom>
        </p:spPr>
        <p:txBody>
          <a:bodyPr>
            <a:no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5050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1045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2520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5255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060" y="3709828"/>
            <a:ext cx="4806463" cy="3004040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885950" cy="1471612"/>
          </a:xfrm>
          <a:prstGeom prst="curvedRightArrow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15409" y="1143035"/>
            <a:ext cx="434671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/>
            <a:r>
              <a:rPr lang="ru-RU" sz="15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2520</a:t>
            </a:r>
            <a:endParaRPr lang="ru-RU" sz="15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03724" y="1534646"/>
            <a:ext cx="7961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Бонус</a:t>
            </a:r>
            <a:r>
              <a:rPr lang="ru-RU" sz="9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Учительниц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1317" y="2265977"/>
            <a:ext cx="4255994" cy="4303283"/>
          </a:xfrm>
          <a:prstGeom prst="rect">
            <a:avLst/>
          </a:prstGeom>
        </p:spPr>
      </p:pic>
      <p:sp>
        <p:nvSpPr>
          <p:cNvPr id="8" name="Солнце 7">
            <a:hlinkClick r:id="rId5" action="ppaction://hlinksldjump"/>
          </p:cNvPr>
          <p:cNvSpPr/>
          <p:nvPr/>
        </p:nvSpPr>
        <p:spPr>
          <a:xfrm>
            <a:off x="9229725" y="1114425"/>
            <a:ext cx="2643187" cy="2357437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9855658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PLAYERS_CUSTOMIZATION" val="UEsDBBQAAgAIAAlvgUi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BAgAAFAACAAgACW+BSKkBxHb7AgAAsAgAABQAAAAAAAAAAQAAAAAAAAAAAHVuaXZlcnNhbC9wbGF5ZXIueG1sUEsFBgAAAAABAAEAQgAAAC0DAAAAAA=="/>
  <p:tag name="ISPRING_PRESENTATION_TITLE" val="СВОЯ ИГРА"/>
  <p:tag name="ARTICULATE_SLIDE_COUNT" val="42"/>
  <p:tag name="ARTICULATE_PROJECT_OPEN" val="0"/>
  <p:tag name="ISPRING_UUID" val="{057A1C99-AAD4-4B36-81AC-138FA0944F7E}"/>
  <p:tag name="ISPRING_RESOURCE_FOLDER" val="C:\Users\olga.kokoulina\Documents\СВОЯ ИГРА - Copy\"/>
  <p:tag name="ISPRING_PRESENTATION_PATH" val="C:\Users\olga.kokoulina\Documents\СВОЯ ИГРА - Copy.pptx"/>
  <p:tag name="ISPRING_PROJECT_FOLDER_UPDATED" val="1"/>
  <p:tag name="ISPRING_SCREEN_RECS_UPDATED" val="C:\Users\olga.kokoulina\Documents\СВОЯ ИГРА - Copy"/>
  <p:tag name="ISPRING_RESOURCE_PATHS_HASH_PRESENTER" val="30a29568428e1fbe1e9622116143a56fc151e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4475</TotalTime>
  <Words>319</Words>
  <Application>Microsoft Office PowerPoint</Application>
  <PresentationFormat>Широкоэкранный</PresentationFormat>
  <Paragraphs>149</Paragraphs>
  <Slides>39</Slides>
  <Notes>9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5" baseType="lpstr">
      <vt:lpstr>Arial</vt:lpstr>
      <vt:lpstr>Calibri</vt:lpstr>
      <vt:lpstr>Open Sans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53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Olga Kokoulina</dc:creator>
  <cp:lastModifiedBy>ПК-11</cp:lastModifiedBy>
  <cp:revision>164</cp:revision>
  <dcterms:created xsi:type="dcterms:W3CDTF">2017-04-04T07:27:35Z</dcterms:created>
  <dcterms:modified xsi:type="dcterms:W3CDTF">2022-03-23T21:41:58Z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F2CB6D5A-1B8B-4A8E-ADC4-3A0669CDCAD4</vt:lpwstr>
  </property>
  <property fmtid="{D5CDD505-2E9C-101B-9397-08002B2CF9AE}" pid="3" name="ArticulatePath">
    <vt:lpwstr>Презентация2</vt:lpwstr>
  </property>
</Properties>
</file>