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70" r:id="rId6"/>
    <p:sldId id="262" r:id="rId7"/>
    <p:sldId id="264" r:id="rId8"/>
    <p:sldId id="265" r:id="rId9"/>
    <p:sldId id="266" r:id="rId10"/>
    <p:sldId id="267" r:id="rId11"/>
    <p:sldId id="275" r:id="rId12"/>
    <p:sldId id="269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ACE34CB-6BEC-4319-AA5E-A689565EDB0E}" type="datetimeFigureOut">
              <a:rPr lang="ru-RU" smtClean="0"/>
              <a:t>17.03.2023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6BD1408-8927-4A1D-98A5-4738661068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foniac.ru/upload/medialibrary/979/9793772c6b4fa29aa83327b0bbaccfeb.jpg%20-%20&#1076;&#1086;&#1084;&#1077;&#1085;%20.tv" TargetMode="External"/><Relationship Id="rId13" Type="http://schemas.openxmlformats.org/officeDocument/2006/relationships/hyperlink" Target="http://vavula.fotoplenka.users.photofile.ru/photo/vavula.fotoplenka/140155105/xlarge/142915639.jpg" TargetMode="External"/><Relationship Id="rId18" Type="http://schemas.openxmlformats.org/officeDocument/2006/relationships/hyperlink" Target="http://os1.i.ua/3/1/1202372_7c688486.jpg" TargetMode="External"/><Relationship Id="rId26" Type="http://schemas.microsoft.com/office/2007/relationships/hdphoto" Target="../media/hdphoto1.wdp"/><Relationship Id="rId3" Type="http://schemas.openxmlformats.org/officeDocument/2006/relationships/hyperlink" Target="http://www.hardprize.ru/news/zagadki_pro_internet_ot_eset/2013-07-30-1112" TargetMode="External"/><Relationship Id="rId21" Type="http://schemas.openxmlformats.org/officeDocument/2006/relationships/hyperlink" Target="http://files.sudrf.ru/1520/user/SMS_1.jpg" TargetMode="External"/><Relationship Id="rId7" Type="http://schemas.openxmlformats.org/officeDocument/2006/relationships/hyperlink" Target="http://www.techwench.com/wp-content/uploads/2012/12/How-To-Find-A-Great-Startup-Domain-Name_600x450.jpg" TargetMode="External"/><Relationship Id="rId12" Type="http://schemas.openxmlformats.org/officeDocument/2006/relationships/hyperlink" Target="http://compulenta.computerra.ru/upload/iblock/50f/clipboard04.jpg" TargetMode="External"/><Relationship Id="rId17" Type="http://schemas.openxmlformats.org/officeDocument/2006/relationships/hyperlink" Target="http://aif.by/media/k2/items/cache/5a61d31ed794cb758475f6c89477dfed_M.jpg" TargetMode="External"/><Relationship Id="rId25" Type="http://schemas.openxmlformats.org/officeDocument/2006/relationships/image" Target="../media/image3.jpeg"/><Relationship Id="rId2" Type="http://schemas.openxmlformats.org/officeDocument/2006/relationships/hyperlink" Target="http://muzey-factov.ru/tag/internet" TargetMode="External"/><Relationship Id="rId16" Type="http://schemas.openxmlformats.org/officeDocument/2006/relationships/hyperlink" Target="http://www.kenigcars.ru/wp-content/uploads/2011/11/casino-internet.jpg" TargetMode="External"/><Relationship Id="rId20" Type="http://schemas.openxmlformats.org/officeDocument/2006/relationships/hyperlink" Target="http://img.rufox.ru/files/big2/62566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lacepic.ru/uploads/posts/2011-10/1318185293_fakty_o_stive_dzhobse_20_foto_16.jpg" TargetMode="External"/><Relationship Id="rId11" Type="http://schemas.openxmlformats.org/officeDocument/2006/relationships/hyperlink" Target="http://www.enjaztech.com/up/i/00015/h36uc3pwi61n.gif" TargetMode="External"/><Relationship Id="rId24" Type="http://schemas.openxmlformats.org/officeDocument/2006/relationships/slide" Target="slide2.xml"/><Relationship Id="rId5" Type="http://schemas.openxmlformats.org/officeDocument/2006/relationships/hyperlink" Target="http://detionline.com/" TargetMode="External"/><Relationship Id="rId15" Type="http://schemas.openxmlformats.org/officeDocument/2006/relationships/hyperlink" Target="http://www.ecommerce-journal.com/uploads/posts/2013-09/1378312980_suicid.jpg" TargetMode="External"/><Relationship Id="rId23" Type="http://schemas.openxmlformats.org/officeDocument/2006/relationships/hyperlink" Target="http://ogoom.com/uploads/posts/2010-12/ogoom.com_1292335135_shcool.jpg" TargetMode="External"/><Relationship Id="rId10" Type="http://schemas.openxmlformats.org/officeDocument/2006/relationships/hyperlink" Target="http://www.raso.ru/system/userfiles/spam.jpg" TargetMode="External"/><Relationship Id="rId19" Type="http://schemas.openxmlformats.org/officeDocument/2006/relationships/hyperlink" Target="http://pda.fedpress.ru/sites/fedpress/files/galichanin/news/kamchatka-rolik.jpg" TargetMode="External"/><Relationship Id="rId4" Type="http://schemas.openxmlformats.org/officeDocument/2006/relationships/hyperlink" Target="http://muzofon.com/search/&#1087;&#1088;&#1086;&#1089;&#1090;&#1072;&#1103;%20&#1076;&#1077;&#1074;&#1095;&#1086;&#1085;&#1082;&#1072;%20&#1087;&#1086;%20&#1080;&#1084;&#1077;&#1085;&#1080;%20&#1086;&#1083;&#1103;" TargetMode="External"/><Relationship Id="rId9" Type="http://schemas.openxmlformats.org/officeDocument/2006/relationships/hyperlink" Target="http://img.rufox.ru/files/big2/598566.jpg" TargetMode="External"/><Relationship Id="rId14" Type="http://schemas.openxmlformats.org/officeDocument/2006/relationships/hyperlink" Target="http://www.vedtver.ru/data/uploads/2013-04/page/18614/moshennik.jpg" TargetMode="External"/><Relationship Id="rId22" Type="http://schemas.openxmlformats.org/officeDocument/2006/relationships/hyperlink" Target="http://ul.barahla.net/images/photo/1/20130628/6063461/big/137239805737083300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microsoft.com/office/2007/relationships/hdphoto" Target="../media/hdphoto1.wdp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slide" Target="slide2.xml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20.jpeg"/><Relationship Id="rId7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95400" y="2600325"/>
            <a:ext cx="6516688" cy="2305050"/>
          </a:xfrm>
          <a:solidFill>
            <a:schemeClr val="bg2">
              <a:alpha val="0"/>
            </a:schemeClr>
          </a:solidFill>
          <a:ln/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Печенко Виктория Николаевна</a:t>
            </a: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учитель </a:t>
            </a:r>
            <a:r>
              <a:rPr lang="ru-RU" sz="2000" dirty="0" smtClean="0">
                <a:solidFill>
                  <a:schemeClr val="bg1"/>
                </a:solidFill>
              </a:rPr>
              <a:t>информатики и математики,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«Тиличикская</a:t>
            </a:r>
            <a:r>
              <a:rPr lang="ru-RU" sz="1800" baseline="0" dirty="0" smtClean="0">
                <a:solidFill>
                  <a:schemeClr val="bg1"/>
                </a:solidFill>
              </a:rPr>
              <a:t> СШ</a:t>
            </a:r>
            <a:r>
              <a:rPr lang="ru-RU" sz="1800" dirty="0" smtClean="0">
                <a:solidFill>
                  <a:schemeClr val="bg1"/>
                </a:solidFill>
              </a:rPr>
              <a:t>»,</a:t>
            </a:r>
            <a:r>
              <a:rPr lang="ru-RU" sz="1800" baseline="0" dirty="0" smtClean="0">
                <a:solidFill>
                  <a:schemeClr val="bg1"/>
                </a:solidFill>
              </a:rPr>
              <a:t> Камчатский край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2016125" y="420672"/>
            <a:ext cx="4968875" cy="172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 Black"/>
              </a:rPr>
              <a:t>Интерактивное занятие</a:t>
            </a:r>
            <a:endParaRPr lang="ru-RU" sz="3600" b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solidFill>
                <a:srgbClr val="C00000"/>
              </a:solidFill>
              <a:latin typeface="Arial Black"/>
            </a:endParaRPr>
          </a:p>
          <a:p>
            <a:pPr algn="ctr"/>
            <a:r>
              <a:rPr lang="ru-RU" sz="36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 Black"/>
              </a:rPr>
              <a:t>«</a:t>
            </a:r>
            <a:r>
              <a:rPr lang="ru-RU" sz="3600" b="1" kern="10" dirty="0" err="1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 Black"/>
              </a:rPr>
              <a:t>Медиграмотность</a:t>
            </a:r>
            <a:r>
              <a:rPr lang="ru-RU" sz="36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 Black"/>
              </a:rPr>
              <a:t>"</a:t>
            </a:r>
            <a:endParaRPr lang="ru-RU" sz="3600" b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solidFill>
                <a:srgbClr val="C00000"/>
              </a:solidFill>
              <a:latin typeface="Arial Black"/>
            </a:endParaRPr>
          </a:p>
        </p:txBody>
      </p:sp>
      <p:sp>
        <p:nvSpPr>
          <p:cNvPr id="27656" name="AutoShap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445357" y="2119186"/>
            <a:ext cx="4176713" cy="12430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dirty="0"/>
              <a:t>Начать </a:t>
            </a:r>
          </a:p>
        </p:txBody>
      </p:sp>
      <p:sp>
        <p:nvSpPr>
          <p:cNvPr id="27657" name="AutoShap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779984" y="3626148"/>
            <a:ext cx="4176713" cy="12430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Библиография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AutoShap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03281" y="3626148"/>
            <a:ext cx="4176713" cy="12430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Правила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безопасности 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в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сети Интернет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3293" y="5517232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Печенко Виктория Николаевна, учитель информатики и информатики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МКОУ «Тиличикская СШ»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2022-2023 </a:t>
            </a:r>
            <a:r>
              <a:rPr lang="ru-RU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уч.год</a:t>
            </a:r>
            <a:endParaRPr lang="ru-RU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Камчатский край</a:t>
            </a:r>
            <a:endParaRPr lang="ru-RU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40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Точка Роста\Desktop\предметная неделя 2022-2023\знвчо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50784" y="404664"/>
            <a:ext cx="472702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Понятие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медиа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широко распространилось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XX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веке в связи с бурным развитием средств массовой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информации.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Раньше тексты были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только печатные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, а на смену пришли телевидение и радио, реклама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, электронные игры,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видео,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сеть Интернет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и мобильные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телефоны, гаджеты. Так появилась возможность полного охвата внимания человека, а как следствие влияние на него.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Медиаинформация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– это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информация, выраженная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 любом жанре медиа: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печатная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статья,соцсеть,онлайн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-платформа,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видеоклип,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музыка, графика…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429000"/>
            <a:ext cx="4394768" cy="81629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Вопрос: какого человека называют </a:t>
            </a:r>
            <a:r>
              <a:rPr lang="ru-RU" sz="2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медиаграмотным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?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endParaRPr lang="ru-RU" sz="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793240" y="4254612"/>
            <a:ext cx="2808288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dirty="0"/>
              <a:t>Ответ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107504" y="5157192"/>
            <a:ext cx="3960440" cy="1618446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Человек, понимающий 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опасности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и знающий правила работы 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медиаинформацией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C:\Users\Точка Роста\Desktop\предметная неделя 2022-2023\Prezentatsia_-_Den_rossiyskoy_nauki\Презентация - День российской науки\Презентация - День российской науки (JPG)\Презентация - День российской науки - 000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00" t="58399"/>
          <a:stretch/>
        </p:blipFill>
        <p:spPr bwMode="auto">
          <a:xfrm flipH="1">
            <a:off x="107504" y="576032"/>
            <a:ext cx="4143280" cy="2852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370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47667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Общение в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социальных сетях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 геометрической прогрессией заменяет живое общение.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Кроме явного негативного влияния этого явления, к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невидимым опасностям, можно отнести способность постоянно отслеживать наше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местополо-жение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 помощью функции «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геолокация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». Поэтому ее лучше отключать. В целях безопасности не стоит указывать место, где была сделана фотография при размещении ее в социальных сетях.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869160"/>
            <a:ext cx="4320480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Да, в приложениях могут быть встроены вирусы, с помощью которых злоумышленники могут взломать страницу и получать полный доступ к устройству.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0144" y="2636912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Вопрос: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могут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ли приложения в социальных сетях быть опасны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?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1007616" y="3985734"/>
            <a:ext cx="2808288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dirty="0"/>
              <a:t>Ответ</a:t>
            </a:r>
          </a:p>
        </p:txBody>
      </p:sp>
      <p:pic>
        <p:nvPicPr>
          <p:cNvPr id="7" name="Picture 3" descr="C:\Users\Точка Роста\Desktop\предметная неделя 2022-2023\знвчо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49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8" name="Rectangle 16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6633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Библиография</a:t>
            </a:r>
            <a:endParaRPr lang="ru-RU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4744"/>
            <a:ext cx="8229600" cy="5580856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  <a:cs typeface="Calibri" pitchFamily="34" charset="0"/>
                <a:hlinkClick r:id="rId2"/>
              </a:rPr>
              <a:t>http</a:t>
            </a:r>
            <a:r>
              <a:rPr lang="en-US" sz="1200" dirty="0">
                <a:latin typeface="Calibri" pitchFamily="34" charset="0"/>
                <a:cs typeface="Calibri" pitchFamily="34" charset="0"/>
                <a:hlinkClick r:id="rId2"/>
              </a:rPr>
              <a:t>://muzey-factov.ru/tag/internet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Интересные факты об интернете </a:t>
            </a:r>
          </a:p>
          <a:p>
            <a:pPr>
              <a:lnSpc>
                <a:spcPct val="80000"/>
              </a:lnSpc>
            </a:pPr>
            <a:r>
              <a:rPr lang="en-US" sz="1200" b="1" dirty="0">
                <a:latin typeface="Calibri" pitchFamily="34" charset="0"/>
                <a:cs typeface="Calibri" pitchFamily="34" charset="0"/>
                <a:hlinkClick r:id="rId3"/>
              </a:rPr>
              <a:t>http://www.hardprize.ru/news/zagadki_pro_internet_ot_eset/2013-07-30-1112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Викторина от онлайн-журнала </a:t>
            </a:r>
            <a:r>
              <a:rPr lang="ru-RU" sz="1200" dirty="0" err="1">
                <a:latin typeface="Calibri" pitchFamily="34" charset="0"/>
                <a:cs typeface="Calibri" pitchFamily="34" charset="0"/>
              </a:rPr>
              <a:t>TechnoFresh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4"/>
              </a:rPr>
              <a:t>http://muzofon.com/search/простая%20девчонка%20по%20имени%20оля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– музыка для физкультминутки</a:t>
            </a:r>
          </a:p>
          <a:p>
            <a:pPr>
              <a:lnSpc>
                <a:spcPct val="80000"/>
              </a:lnSpc>
            </a:pPr>
            <a:r>
              <a:rPr lang="ru-RU" sz="1200" u="sng" dirty="0">
                <a:solidFill>
                  <a:schemeClr val="hlink"/>
                </a:solidFill>
                <a:latin typeface="Calibri" pitchFamily="34" charset="0"/>
                <a:cs typeface="Calibri" pitchFamily="34" charset="0"/>
              </a:rPr>
              <a:t>zapret-info.gov.ru</a:t>
            </a:r>
            <a:r>
              <a:rPr lang="ru-RU" sz="1200" dirty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- единый реестр доменных имен, указателей страниц сайтов в сети Интернет и сетевых адресов, позволяющих идентифицировать сайты в сети Интернет, содержащие информацию, распространение которой в Российской Федерации запрещено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5"/>
              </a:rPr>
              <a:t>http://detionline.com/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Дети России онлайн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  <a:cs typeface="Calibri" pitchFamily="34" charset="0"/>
                <a:hlinkClick r:id="rId6"/>
              </a:rPr>
              <a:t>http</a:t>
            </a:r>
            <a:r>
              <a:rPr lang="ru-RU" sz="1200" dirty="0">
                <a:latin typeface="Calibri" pitchFamily="34" charset="0"/>
                <a:cs typeface="Calibri" pitchFamily="34" charset="0"/>
                <a:hlinkClick r:id="rId6"/>
              </a:rPr>
              <a:t>://placepic.ru/uploads/posts/2011-10/1318185293_fakty_o_stive_dzhobse_20_foto_16.jpg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– Стив Джобс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</a:rPr>
              <a:t>ru.wikipedia.org – Исидор Севильский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  <a:cs typeface="Calibri" pitchFamily="34" charset="0"/>
                <a:hlinkClick r:id="rId7"/>
              </a:rPr>
              <a:t>http</a:t>
            </a:r>
            <a:r>
              <a:rPr lang="ru-RU" sz="1200" dirty="0">
                <a:latin typeface="Calibri" pitchFamily="34" charset="0"/>
                <a:cs typeface="Calibri" pitchFamily="34" charset="0"/>
                <a:hlinkClick r:id="rId7"/>
              </a:rPr>
              <a:t>://www.techwench.com/wp-content/uploads/2012/12/How-To-Find-A-Great-Startup-Domain-Name_600x450.jpg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– домены 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8"/>
              </a:rPr>
              <a:t>http://www.infoniac.ru/upload/medialibrary/979/9793772c6b4fa29aa83327b0bbaccfeb.jpg 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- домен 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.</a:t>
            </a:r>
            <a:r>
              <a:rPr lang="en-US" sz="1200" dirty="0" err="1">
                <a:latin typeface="Calibri" pitchFamily="34" charset="0"/>
                <a:cs typeface="Calibri" pitchFamily="34" charset="0"/>
              </a:rPr>
              <a:t>tv</a:t>
            </a:r>
            <a:endParaRPr lang="ru-RU" sz="1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9"/>
              </a:rPr>
              <a:t>http://img.rufox.ru/files/big2/598566.jpg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спам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10"/>
              </a:rPr>
              <a:t>http://www.raso.ru/system/userfiles/spam.jpg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консервы 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Spam</a:t>
            </a:r>
            <a:endParaRPr lang="ru-RU" sz="12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  <a:cs typeface="Calibri" pitchFamily="34" charset="0"/>
                <a:hlinkClick r:id="rId11"/>
              </a:rPr>
              <a:t>http</a:t>
            </a:r>
            <a:r>
              <a:rPr lang="ru-RU" sz="1200" dirty="0">
                <a:latin typeface="Calibri" pitchFamily="34" charset="0"/>
                <a:cs typeface="Calibri" pitchFamily="34" charset="0"/>
                <a:hlinkClick r:id="rId11"/>
              </a:rPr>
              <a:t>://www.enjaztech.com/up/i/00015/h36uc3pwi61n.gif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 - </a:t>
            </a:r>
            <a:r>
              <a:rPr lang="ru-RU" sz="1200" dirty="0" err="1">
                <a:latin typeface="Calibri" pitchFamily="34" charset="0"/>
                <a:cs typeface="Calibri" pitchFamily="34" charset="0"/>
              </a:rPr>
              <a:t>капча</a:t>
            </a:r>
            <a:endParaRPr lang="ru-RU" sz="1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12"/>
              </a:rPr>
              <a:t>http://compulenta.computerra.ru/upload/iblock/50f/clipboard04.jpg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</a:t>
            </a:r>
            <a:r>
              <a:rPr lang="ru-RU" sz="1200" dirty="0" err="1">
                <a:latin typeface="Calibri" pitchFamily="34" charset="0"/>
                <a:cs typeface="Calibri" pitchFamily="34" charset="0"/>
              </a:rPr>
              <a:t>рекапча</a:t>
            </a:r>
            <a:endParaRPr lang="ru-RU" sz="1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  <a:cs typeface="Calibri" pitchFamily="34" charset="0"/>
                <a:hlinkClick r:id="rId13"/>
              </a:rPr>
              <a:t>http</a:t>
            </a:r>
            <a:r>
              <a:rPr lang="ru-RU" sz="1200" dirty="0">
                <a:latin typeface="Calibri" pitchFamily="34" charset="0"/>
                <a:cs typeface="Calibri" pitchFamily="34" charset="0"/>
                <a:hlinkClick r:id="rId13"/>
              </a:rPr>
              <a:t>://vavula.fotoplenka.users.photofile.ru/photo/vavula.fotoplenka/140155105/xlarge/142915639.jpg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ребенок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14"/>
              </a:rPr>
              <a:t>http://www.vedtver.ru/data/uploads/2013-04/page/18614/moshennik.jpg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мошенничество в </a:t>
            </a:r>
            <a:r>
              <a:rPr lang="ru-RU" sz="1200" dirty="0" err="1">
                <a:latin typeface="Calibri" pitchFamily="34" charset="0"/>
                <a:cs typeface="Calibri" pitchFamily="34" charset="0"/>
              </a:rPr>
              <a:t>Интеренете</a:t>
            </a:r>
            <a:endParaRPr lang="ru-RU" sz="1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15"/>
              </a:rPr>
              <a:t>http://www.ecommerce-journal.com/uploads/posts/2013-09/1378312980_suicid.jpg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суицид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16"/>
              </a:rPr>
              <a:t>http://www.kenigcars.ru/wp-content/uploads/2011/11/casino-internet.jpg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казино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17"/>
              </a:rPr>
              <a:t>http://aif.by/media/k2/items/cache/5a61d31ed794cb758475f6c89477dfed_M.jpg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персональные данные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18"/>
              </a:rPr>
              <a:t>http://os1.i.ua/3/1/1202372_7c688486.jpg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жестокое обращение с животными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19"/>
              </a:rPr>
              <a:t>http://pda.fedpress.ru/sites/fedpress/files/galichanin/news/kamchatka-rolik.jpg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экстремизм в интернете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20"/>
              </a:rPr>
              <a:t>http://img.rufox.ru/files/big2/625668.jpg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наркотики</a:t>
            </a:r>
          </a:p>
          <a:p>
            <a:pPr>
              <a:lnSpc>
                <a:spcPct val="80000"/>
              </a:lnSpc>
            </a:pPr>
            <a:r>
              <a:rPr lang="ru-RU" sz="1200" dirty="0" smtClean="0">
                <a:latin typeface="Calibri" pitchFamily="34" charset="0"/>
                <a:cs typeface="Calibri" pitchFamily="34" charset="0"/>
              </a:rPr>
              <a:t>ru.wikipedia.org - Википедия</a:t>
            </a:r>
            <a:endParaRPr lang="ru-RU" sz="12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21"/>
              </a:rPr>
              <a:t>http://files.sudrf.ru/1520/user/SMS_1.jpg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передача данных через смс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22"/>
              </a:rPr>
              <a:t>http://ul.barahla.net/images/photo/1/20130628/6063461/big/137239805737083300.jpg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антивирусы</a:t>
            </a:r>
          </a:p>
          <a:p>
            <a:pPr>
              <a:lnSpc>
                <a:spcPct val="80000"/>
              </a:lnSpc>
            </a:pPr>
            <a:r>
              <a:rPr lang="ru-RU" sz="1200" dirty="0">
                <a:latin typeface="Calibri" pitchFamily="34" charset="0"/>
                <a:cs typeface="Calibri" pitchFamily="34" charset="0"/>
                <a:hlinkClick r:id="rId23"/>
              </a:rPr>
              <a:t>http://ogoom.com/uploads/posts/2010-12/ogoom.com_1292335135_shcool.jpg</a:t>
            </a:r>
            <a:r>
              <a:rPr lang="ru-RU" sz="1200" dirty="0">
                <a:latin typeface="Calibri" pitchFamily="34" charset="0"/>
                <a:cs typeface="Calibri" pitchFamily="34" charset="0"/>
              </a:rPr>
              <a:t> - дружелюбность в Интернете</a:t>
            </a:r>
          </a:p>
          <a:p>
            <a:pPr>
              <a:lnSpc>
                <a:spcPct val="80000"/>
              </a:lnSpc>
            </a:pPr>
            <a:endParaRPr lang="ru-RU" sz="1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Picture 3" descr="C:\Users\Точка Роста\Desktop\предметная неделя 2022-2023\знвчое.jpg">
            <a:hlinkClick r:id="rId24" action="ppaction://hlinksldjump"/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70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274638"/>
            <a:ext cx="9001000" cy="70609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Calibri" pitchFamily="34" charset="0"/>
                <a:cs typeface="Calibri" pitchFamily="34" charset="0"/>
              </a:rPr>
              <a:t>Правила безопасности в 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сети Интернет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458856" cy="5616624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9600" dirty="0" smtClean="0">
                <a:latin typeface="Calibri" pitchFamily="34" charset="0"/>
                <a:cs typeface="Calibri" pitchFamily="34" charset="0"/>
              </a:rPr>
              <a:t>Осторожно и обдуманно выкладывайте </a:t>
            </a:r>
            <a:r>
              <a:rPr lang="ru-RU" sz="9600" dirty="0">
                <a:latin typeface="Calibri" pitchFamily="34" charset="0"/>
                <a:cs typeface="Calibri" pitchFamily="34" charset="0"/>
              </a:rPr>
              <a:t>информацию в </a:t>
            </a:r>
            <a:r>
              <a:rPr lang="ru-RU" sz="9600" dirty="0" smtClean="0">
                <a:latin typeface="Calibri" pitchFamily="34" charset="0"/>
                <a:cs typeface="Calibri" pitchFamily="34" charset="0"/>
              </a:rPr>
              <a:t>сеть.</a:t>
            </a:r>
            <a:endParaRPr lang="ru-RU" sz="9600" dirty="0"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9600" dirty="0" smtClean="0">
                <a:latin typeface="Calibri" pitchFamily="34" charset="0"/>
                <a:cs typeface="Calibri" pitchFamily="34" charset="0"/>
              </a:rPr>
              <a:t>Используйте </a:t>
            </a:r>
            <a:r>
              <a:rPr lang="ru-RU" sz="9600" dirty="0">
                <a:latin typeface="Calibri" pitchFamily="34" charset="0"/>
                <a:cs typeface="Calibri" pitchFamily="34" charset="0"/>
              </a:rPr>
              <a:t>фильтр «для близких друзей».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dirty="0">
                <a:latin typeface="Calibri" pitchFamily="34" charset="0"/>
                <a:cs typeface="Calibri" pitchFamily="34" charset="0"/>
              </a:rPr>
              <a:t>На всех сервисах используйте разные </a:t>
            </a:r>
            <a:r>
              <a:rPr lang="ru-RU" sz="9600" b="1" dirty="0" smtClean="0">
                <a:latin typeface="Calibri" pitchFamily="34" charset="0"/>
                <a:cs typeface="Calibri" pitchFamily="34" charset="0"/>
              </a:rPr>
              <a:t>надёжные</a:t>
            </a:r>
            <a:r>
              <a:rPr lang="ru-RU" sz="9600" dirty="0" smtClean="0">
                <a:latin typeface="Calibri" pitchFamily="34" charset="0"/>
                <a:cs typeface="Calibri" pitchFamily="34" charset="0"/>
              </a:rPr>
              <a:t> пароли </a:t>
            </a:r>
            <a:r>
              <a:rPr lang="ru-RU" sz="9600" dirty="0">
                <a:latin typeface="Calibri" pitchFamily="34" charset="0"/>
                <a:cs typeface="Calibri" pitchFamily="34" charset="0"/>
              </a:rPr>
              <a:t>и </a:t>
            </a:r>
            <a:r>
              <a:rPr lang="ru-RU" sz="9600" dirty="0" smtClean="0">
                <a:latin typeface="Calibri" pitchFamily="34" charset="0"/>
                <a:cs typeface="Calibri" pitchFamily="34" charset="0"/>
              </a:rPr>
              <a:t>часто их меняйте.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dirty="0" smtClean="0">
                <a:latin typeface="Calibri" pitchFamily="34" charset="0"/>
                <a:cs typeface="Calibri" pitchFamily="34" charset="0"/>
              </a:rPr>
              <a:t>Используйте двойную аутентификацию.</a:t>
            </a:r>
            <a:endParaRPr lang="ru-RU" sz="9600" dirty="0"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9600" dirty="0">
                <a:latin typeface="Calibri" pitchFamily="34" charset="0"/>
                <a:cs typeface="Calibri" pitchFamily="34" charset="0"/>
              </a:rPr>
              <a:t>Прежде чем знакомиться в социальных сетях, просмотрите страничку пользователя – похожа ли она на настоящий профиль, есть ли информация (посты) о каких-то событиях или от друзей.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dirty="0">
                <a:latin typeface="Calibri" pitchFamily="34" charset="0"/>
                <a:cs typeface="Calibri" pitchFamily="34" charset="0"/>
              </a:rPr>
              <a:t>Нельзя переходить по </a:t>
            </a:r>
            <a:r>
              <a:rPr lang="ru-RU" sz="9600" dirty="0" smtClean="0">
                <a:latin typeface="Calibri" pitchFamily="34" charset="0"/>
                <a:cs typeface="Calibri" pitchFamily="34" charset="0"/>
              </a:rPr>
              <a:t>сомнительным ссылкам.</a:t>
            </a:r>
            <a:endParaRPr lang="ru-RU" sz="9600" dirty="0"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9600" dirty="0">
                <a:latin typeface="Calibri" pitchFamily="34" charset="0"/>
                <a:cs typeface="Calibri" pitchFamily="34" charset="0"/>
              </a:rPr>
              <a:t>Прежде чем ввести свои </a:t>
            </a:r>
            <a:r>
              <a:rPr lang="ru-RU" sz="9600" dirty="0" smtClean="0">
                <a:latin typeface="Calibri" pitchFamily="34" charset="0"/>
                <a:cs typeface="Calibri" pitchFamily="34" charset="0"/>
              </a:rPr>
              <a:t>личные данные</a:t>
            </a:r>
            <a:r>
              <a:rPr lang="ru-RU" sz="9600" dirty="0">
                <a:latin typeface="Calibri" pitchFamily="34" charset="0"/>
                <a:cs typeface="Calibri" pitchFamily="34" charset="0"/>
              </a:rPr>
              <a:t>, проверьте адресную </a:t>
            </a:r>
            <a:r>
              <a:rPr lang="ru-RU" sz="9600" dirty="0" smtClean="0">
                <a:latin typeface="Calibri" pitchFamily="34" charset="0"/>
                <a:cs typeface="Calibri" pitchFamily="34" charset="0"/>
              </a:rPr>
              <a:t>строку. (Л</a:t>
            </a:r>
            <a:r>
              <a:rPr lang="ru-RU" sz="9600" i="1" dirty="0" smtClean="0">
                <a:latin typeface="Calibri" pitchFamily="34" charset="0"/>
                <a:cs typeface="Calibri" pitchFamily="34" charset="0"/>
              </a:rPr>
              <a:t>юбимая </a:t>
            </a:r>
            <a:r>
              <a:rPr lang="ru-RU" sz="9600" i="1" dirty="0">
                <a:latin typeface="Calibri" pitchFamily="34" charset="0"/>
                <a:cs typeface="Calibri" pitchFamily="34" charset="0"/>
              </a:rPr>
              <a:t>уловка мошенников – использовать схожие </a:t>
            </a:r>
            <a:r>
              <a:rPr lang="ru-RU" sz="9600" i="1" dirty="0" smtClean="0">
                <a:latin typeface="Calibri" pitchFamily="34" charset="0"/>
                <a:cs typeface="Calibri" pitchFamily="34" charset="0"/>
              </a:rPr>
              <a:t>буквы)</a:t>
            </a:r>
            <a:endParaRPr lang="ru-RU" sz="9600" dirty="0">
              <a:latin typeface="Calibri" pitchFamily="34" charset="0"/>
              <a:cs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9600" dirty="0" smtClean="0">
                <a:latin typeface="Calibri" pitchFamily="34" charset="0"/>
                <a:cs typeface="Calibri" pitchFamily="34" charset="0"/>
              </a:rPr>
              <a:t>Покупайте билеты </a:t>
            </a:r>
            <a:r>
              <a:rPr lang="ru-RU" sz="9600" b="1" dirty="0" smtClean="0">
                <a:latin typeface="Calibri" pitchFamily="34" charset="0"/>
                <a:cs typeface="Calibri" pitchFamily="34" charset="0"/>
              </a:rPr>
              <a:t>только</a:t>
            </a:r>
            <a:r>
              <a:rPr lang="ru-RU" sz="9600" dirty="0" smtClean="0">
                <a:latin typeface="Calibri" pitchFamily="34" charset="0"/>
                <a:cs typeface="Calibri" pitchFamily="34" charset="0"/>
              </a:rPr>
              <a:t> на </a:t>
            </a:r>
            <a:r>
              <a:rPr lang="ru-RU" sz="9600" dirty="0">
                <a:latin typeface="Calibri" pitchFamily="34" charset="0"/>
                <a:cs typeface="Calibri" pitchFamily="34" charset="0"/>
              </a:rPr>
              <a:t>официальных сайтах.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9600" dirty="0" smtClean="0">
                <a:latin typeface="Calibri" pitchFamily="34" charset="0"/>
                <a:cs typeface="Calibri" pitchFamily="34" charset="0"/>
              </a:rPr>
              <a:t>Помните</a:t>
            </a:r>
            <a:r>
              <a:rPr lang="ru-RU" sz="9600" dirty="0">
                <a:latin typeface="Calibri" pitchFamily="34" charset="0"/>
                <a:cs typeface="Calibri" pitchFamily="34" charset="0"/>
              </a:rPr>
              <a:t>, что мошенники всегда будут вас </a:t>
            </a:r>
            <a:r>
              <a:rPr lang="ru-RU" sz="9600" b="1" dirty="0">
                <a:latin typeface="Calibri" pitchFamily="34" charset="0"/>
                <a:cs typeface="Calibri" pitchFamily="34" charset="0"/>
              </a:rPr>
              <a:t>торопить</a:t>
            </a:r>
            <a:r>
              <a:rPr lang="ru-RU" sz="9600" dirty="0">
                <a:latin typeface="Calibri" pitchFamily="34" charset="0"/>
                <a:cs typeface="Calibri" pitchFamily="34" charset="0"/>
              </a:rPr>
              <a:t>, чтобы у вас не было возможности и времени разобраться в </a:t>
            </a:r>
            <a:r>
              <a:rPr lang="ru-RU" sz="9600" dirty="0" smtClean="0">
                <a:latin typeface="Calibri" pitchFamily="34" charset="0"/>
                <a:cs typeface="Calibri" pitchFamily="34" charset="0"/>
              </a:rPr>
              <a:t>ситуации.</a:t>
            </a:r>
            <a:endParaRPr lang="ru-RU" sz="9600" dirty="0">
              <a:latin typeface="Calibri" pitchFamily="34" charset="0"/>
              <a:cs typeface="Calibri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4" name="Picture 3" descr="C:\Users\Точка Роста\Desktop\предметная неделя 2022-2023\знвчо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17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70"/>
          <p:cNvSpPr>
            <a:spLocks noChangeArrowheads="1"/>
          </p:cNvSpPr>
          <p:nvPr/>
        </p:nvSpPr>
        <p:spPr bwMode="auto">
          <a:xfrm>
            <a:off x="7121626" y="5912644"/>
            <a:ext cx="792162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8" name="AutoShape 2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24100" y="2456656"/>
            <a:ext cx="1511300" cy="1296988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7200" b="1" dirty="0"/>
              <a:t>1</a:t>
            </a:r>
          </a:p>
        </p:txBody>
      </p:sp>
      <p:sp>
        <p:nvSpPr>
          <p:cNvPr id="2069" name="AutoShape 2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27209" y="2456656"/>
            <a:ext cx="1511300" cy="1296988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7200" b="1" dirty="0"/>
              <a:t>2</a:t>
            </a:r>
          </a:p>
        </p:txBody>
      </p:sp>
      <p:sp>
        <p:nvSpPr>
          <p:cNvPr id="2070" name="AutoShape 2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39828" y="2456656"/>
            <a:ext cx="1511300" cy="1296988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7200" b="1" dirty="0"/>
              <a:t>3</a:t>
            </a:r>
          </a:p>
        </p:txBody>
      </p:sp>
      <p:sp>
        <p:nvSpPr>
          <p:cNvPr id="2071" name="AutoShape 2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24100" y="3759326"/>
            <a:ext cx="1511300" cy="1296987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7200" b="1" dirty="0"/>
              <a:t>4</a:t>
            </a:r>
          </a:p>
        </p:txBody>
      </p:sp>
      <p:sp>
        <p:nvSpPr>
          <p:cNvPr id="2072" name="AutoShape 2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35400" y="3739419"/>
            <a:ext cx="1511300" cy="1296988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7200" b="1" dirty="0"/>
              <a:t>5</a:t>
            </a:r>
          </a:p>
        </p:txBody>
      </p:sp>
      <p:sp>
        <p:nvSpPr>
          <p:cNvPr id="2073" name="AutoShape 2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38509" y="3748087"/>
            <a:ext cx="1511300" cy="1296988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7200" b="1"/>
              <a:t>6</a:t>
            </a:r>
          </a:p>
        </p:txBody>
      </p:sp>
      <p:sp>
        <p:nvSpPr>
          <p:cNvPr id="2077" name="Oval 29"/>
          <p:cNvSpPr>
            <a:spLocks noChangeArrowheads="1"/>
          </p:cNvSpPr>
          <p:nvPr/>
        </p:nvSpPr>
        <p:spPr bwMode="auto">
          <a:xfrm>
            <a:off x="1187450" y="2205038"/>
            <a:ext cx="792163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83" name="Freeform 35"/>
          <p:cNvSpPr>
            <a:spLocks/>
          </p:cNvSpPr>
          <p:nvPr/>
        </p:nvSpPr>
        <p:spPr bwMode="auto">
          <a:xfrm>
            <a:off x="1331913" y="2133600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5" name="Oval 37"/>
          <p:cNvSpPr>
            <a:spLocks noChangeArrowheads="1"/>
          </p:cNvSpPr>
          <p:nvPr/>
        </p:nvSpPr>
        <p:spPr bwMode="auto">
          <a:xfrm>
            <a:off x="250825" y="1987550"/>
            <a:ext cx="792163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86" name="Freeform 38"/>
          <p:cNvSpPr>
            <a:spLocks/>
          </p:cNvSpPr>
          <p:nvPr/>
        </p:nvSpPr>
        <p:spPr bwMode="auto">
          <a:xfrm>
            <a:off x="395288" y="1916113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7" name="Oval 39"/>
          <p:cNvSpPr>
            <a:spLocks noChangeArrowheads="1"/>
          </p:cNvSpPr>
          <p:nvPr/>
        </p:nvSpPr>
        <p:spPr bwMode="auto">
          <a:xfrm>
            <a:off x="250825" y="2924175"/>
            <a:ext cx="792163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88" name="Freeform 40"/>
          <p:cNvSpPr>
            <a:spLocks/>
          </p:cNvSpPr>
          <p:nvPr/>
        </p:nvSpPr>
        <p:spPr bwMode="auto">
          <a:xfrm>
            <a:off x="395288" y="2852738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89" name="Oval 41"/>
          <p:cNvSpPr>
            <a:spLocks noChangeArrowheads="1"/>
          </p:cNvSpPr>
          <p:nvPr/>
        </p:nvSpPr>
        <p:spPr bwMode="auto">
          <a:xfrm>
            <a:off x="250825" y="3860800"/>
            <a:ext cx="792163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90" name="Freeform 42"/>
          <p:cNvSpPr>
            <a:spLocks/>
          </p:cNvSpPr>
          <p:nvPr/>
        </p:nvSpPr>
        <p:spPr bwMode="auto">
          <a:xfrm>
            <a:off x="395288" y="3789363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250825" y="4795838"/>
            <a:ext cx="792163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92" name="Freeform 44"/>
          <p:cNvSpPr>
            <a:spLocks/>
          </p:cNvSpPr>
          <p:nvPr/>
        </p:nvSpPr>
        <p:spPr bwMode="auto">
          <a:xfrm>
            <a:off x="395288" y="4724400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95" name="Oval 47"/>
          <p:cNvSpPr>
            <a:spLocks noChangeArrowheads="1"/>
          </p:cNvSpPr>
          <p:nvPr/>
        </p:nvSpPr>
        <p:spPr bwMode="auto">
          <a:xfrm>
            <a:off x="7019925" y="2276475"/>
            <a:ext cx="792163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96" name="Freeform 48"/>
          <p:cNvSpPr>
            <a:spLocks/>
          </p:cNvSpPr>
          <p:nvPr/>
        </p:nvSpPr>
        <p:spPr bwMode="auto">
          <a:xfrm>
            <a:off x="7164388" y="2205038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97" name="Oval 49"/>
          <p:cNvSpPr>
            <a:spLocks noChangeArrowheads="1"/>
          </p:cNvSpPr>
          <p:nvPr/>
        </p:nvSpPr>
        <p:spPr bwMode="auto">
          <a:xfrm>
            <a:off x="8064500" y="1989138"/>
            <a:ext cx="792163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98" name="Freeform 50"/>
          <p:cNvSpPr>
            <a:spLocks/>
          </p:cNvSpPr>
          <p:nvPr/>
        </p:nvSpPr>
        <p:spPr bwMode="auto">
          <a:xfrm>
            <a:off x="8208963" y="1917700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99" name="Oval 51"/>
          <p:cNvSpPr>
            <a:spLocks noChangeArrowheads="1"/>
          </p:cNvSpPr>
          <p:nvPr/>
        </p:nvSpPr>
        <p:spPr bwMode="auto">
          <a:xfrm>
            <a:off x="8064500" y="2925763"/>
            <a:ext cx="792163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00" name="Freeform 52"/>
          <p:cNvSpPr>
            <a:spLocks/>
          </p:cNvSpPr>
          <p:nvPr/>
        </p:nvSpPr>
        <p:spPr bwMode="auto">
          <a:xfrm>
            <a:off x="8208963" y="2854325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01" name="Oval 53"/>
          <p:cNvSpPr>
            <a:spLocks noChangeArrowheads="1"/>
          </p:cNvSpPr>
          <p:nvPr/>
        </p:nvSpPr>
        <p:spPr bwMode="auto">
          <a:xfrm>
            <a:off x="8064500" y="3862388"/>
            <a:ext cx="792163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02" name="Freeform 54"/>
          <p:cNvSpPr>
            <a:spLocks/>
          </p:cNvSpPr>
          <p:nvPr/>
        </p:nvSpPr>
        <p:spPr bwMode="auto">
          <a:xfrm>
            <a:off x="8208963" y="3790950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03" name="Oval 55"/>
          <p:cNvSpPr>
            <a:spLocks noChangeArrowheads="1"/>
          </p:cNvSpPr>
          <p:nvPr/>
        </p:nvSpPr>
        <p:spPr bwMode="auto">
          <a:xfrm>
            <a:off x="8064500" y="4797425"/>
            <a:ext cx="792163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04" name="Freeform 56"/>
          <p:cNvSpPr>
            <a:spLocks/>
          </p:cNvSpPr>
          <p:nvPr/>
        </p:nvSpPr>
        <p:spPr bwMode="auto">
          <a:xfrm>
            <a:off x="8208963" y="4725988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07" name="AutoShape 59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15909" y="5038026"/>
            <a:ext cx="1511300" cy="1296988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7200" b="1" dirty="0"/>
              <a:t>7</a:t>
            </a:r>
          </a:p>
        </p:txBody>
      </p:sp>
      <p:sp>
        <p:nvSpPr>
          <p:cNvPr id="2108" name="AutoShape 60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35400" y="5038026"/>
            <a:ext cx="1511300" cy="1296988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7200" b="1" dirty="0"/>
              <a:t>8</a:t>
            </a:r>
          </a:p>
        </p:txBody>
      </p:sp>
      <p:sp>
        <p:nvSpPr>
          <p:cNvPr id="2109" name="AutoShape 61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46700" y="5049417"/>
            <a:ext cx="1511300" cy="1296987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7200" b="1" dirty="0"/>
              <a:t>9</a:t>
            </a:r>
          </a:p>
        </p:txBody>
      </p:sp>
      <p:sp>
        <p:nvSpPr>
          <p:cNvPr id="2110" name="Oval 62"/>
          <p:cNvSpPr>
            <a:spLocks noChangeArrowheads="1"/>
          </p:cNvSpPr>
          <p:nvPr/>
        </p:nvSpPr>
        <p:spPr bwMode="auto">
          <a:xfrm>
            <a:off x="1223963" y="3176588"/>
            <a:ext cx="792162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11" name="Freeform 63"/>
          <p:cNvSpPr>
            <a:spLocks/>
          </p:cNvSpPr>
          <p:nvPr/>
        </p:nvSpPr>
        <p:spPr bwMode="auto">
          <a:xfrm>
            <a:off x="1368425" y="3105150"/>
            <a:ext cx="792163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12" name="Oval 64"/>
          <p:cNvSpPr>
            <a:spLocks noChangeArrowheads="1"/>
          </p:cNvSpPr>
          <p:nvPr/>
        </p:nvSpPr>
        <p:spPr bwMode="auto">
          <a:xfrm>
            <a:off x="1223963" y="4111625"/>
            <a:ext cx="792162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13" name="Freeform 65"/>
          <p:cNvSpPr>
            <a:spLocks/>
          </p:cNvSpPr>
          <p:nvPr/>
        </p:nvSpPr>
        <p:spPr bwMode="auto">
          <a:xfrm>
            <a:off x="1368425" y="4040188"/>
            <a:ext cx="792163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16" name="Oval 68"/>
          <p:cNvSpPr>
            <a:spLocks noChangeArrowheads="1"/>
          </p:cNvSpPr>
          <p:nvPr/>
        </p:nvSpPr>
        <p:spPr bwMode="auto">
          <a:xfrm>
            <a:off x="7056438" y="3176588"/>
            <a:ext cx="792162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17" name="Freeform 69"/>
          <p:cNvSpPr>
            <a:spLocks/>
          </p:cNvSpPr>
          <p:nvPr/>
        </p:nvSpPr>
        <p:spPr bwMode="auto">
          <a:xfrm>
            <a:off x="7200900" y="3105150"/>
            <a:ext cx="792163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18" name="Oval 70"/>
          <p:cNvSpPr>
            <a:spLocks noChangeArrowheads="1"/>
          </p:cNvSpPr>
          <p:nvPr/>
        </p:nvSpPr>
        <p:spPr bwMode="auto">
          <a:xfrm>
            <a:off x="7056438" y="4113213"/>
            <a:ext cx="792162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19" name="Freeform 71"/>
          <p:cNvSpPr>
            <a:spLocks/>
          </p:cNvSpPr>
          <p:nvPr/>
        </p:nvSpPr>
        <p:spPr bwMode="auto">
          <a:xfrm>
            <a:off x="7200900" y="4041775"/>
            <a:ext cx="792163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31" name="AutoShape 83" descr="9k="/>
          <p:cNvSpPr>
            <a:spLocks noChangeAspect="1" noChangeArrowheads="1"/>
          </p:cNvSpPr>
          <p:nvPr/>
        </p:nvSpPr>
        <p:spPr bwMode="auto">
          <a:xfrm>
            <a:off x="4427538" y="32845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37" name="WordArt 89"/>
          <p:cNvSpPr>
            <a:spLocks noChangeArrowheads="1" noChangeShapeType="1" noTextEdit="1"/>
          </p:cNvSpPr>
          <p:nvPr/>
        </p:nvSpPr>
        <p:spPr bwMode="auto">
          <a:xfrm>
            <a:off x="2087563" y="369888"/>
            <a:ext cx="4968875" cy="1727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Интерактивное занятие</a:t>
            </a:r>
            <a:endParaRPr lang="ru-RU" sz="3600" b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  <a:p>
            <a:pPr algn="ctr"/>
            <a:r>
              <a:rPr lang="ru-RU" sz="36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«</a:t>
            </a:r>
            <a:r>
              <a:rPr lang="ru-RU" sz="3600" b="1" kern="10" dirty="0" err="1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Медиграмотность</a:t>
            </a:r>
            <a:r>
              <a:rPr lang="ru-RU" sz="3600" b="1" kern="10" dirty="0" smtClean="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Black"/>
              </a:rPr>
              <a:t>"</a:t>
            </a:r>
            <a:endParaRPr lang="ru-RU" sz="3600" b="1" kern="10" dirty="0">
              <a:ln w="2857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2138" name="Text Box 90"/>
          <p:cNvSpPr txBox="1">
            <a:spLocks noChangeArrowheads="1"/>
          </p:cNvSpPr>
          <p:nvPr/>
        </p:nvSpPr>
        <p:spPr bwMode="auto">
          <a:xfrm>
            <a:off x="261747" y="1106996"/>
            <a:ext cx="16505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7а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класс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39" name="Text Box 91"/>
          <p:cNvSpPr txBox="1">
            <a:spLocks noChangeArrowheads="1"/>
          </p:cNvSpPr>
          <p:nvPr/>
        </p:nvSpPr>
        <p:spPr bwMode="auto">
          <a:xfrm>
            <a:off x="7123245" y="1124744"/>
            <a:ext cx="16666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7б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класс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44" name="Rectangle 96"/>
          <p:cNvSpPr>
            <a:spLocks noChangeArrowheads="1"/>
          </p:cNvSpPr>
          <p:nvPr/>
        </p:nvSpPr>
        <p:spPr bwMode="auto">
          <a:xfrm>
            <a:off x="2087563" y="330201"/>
            <a:ext cx="5220741" cy="1766888"/>
          </a:xfrm>
          <a:prstGeom prst="rect">
            <a:avLst/>
          </a:prstGeom>
          <a:solidFill>
            <a:srgbClr val="C0000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algn="ctr">
              <a:spcBef>
                <a:spcPct val="2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algn="ctr">
              <a:spcBef>
                <a:spcPct val="200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Назовите </a:t>
            </a:r>
            <a:r>
              <a:rPr lang="ru-RU" sz="2400" b="1" dirty="0">
                <a:solidFill>
                  <a:schemeClr val="bg1"/>
                </a:solidFill>
              </a:rPr>
              <a:t>фамилию и имя</a:t>
            </a:r>
            <a:r>
              <a:rPr lang="ru-RU" sz="2400" dirty="0">
                <a:solidFill>
                  <a:schemeClr val="bg1"/>
                </a:solidFill>
              </a:rPr>
              <a:t> человека, фотографию которого вы видите</a:t>
            </a:r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>
            <a:off x="1223963" y="5036407"/>
            <a:ext cx="792163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1312292" y="5086350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" name="Oval 43"/>
          <p:cNvSpPr>
            <a:spLocks noChangeArrowheads="1"/>
          </p:cNvSpPr>
          <p:nvPr/>
        </p:nvSpPr>
        <p:spPr bwMode="auto">
          <a:xfrm>
            <a:off x="312876" y="5744265"/>
            <a:ext cx="792163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7" name="Freeform 44"/>
          <p:cNvSpPr>
            <a:spLocks/>
          </p:cNvSpPr>
          <p:nvPr/>
        </p:nvSpPr>
        <p:spPr bwMode="auto">
          <a:xfrm>
            <a:off x="430309" y="5588000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8" name="Oval 43"/>
          <p:cNvSpPr>
            <a:spLocks noChangeArrowheads="1"/>
          </p:cNvSpPr>
          <p:nvPr/>
        </p:nvSpPr>
        <p:spPr bwMode="auto">
          <a:xfrm>
            <a:off x="1266583" y="5950323"/>
            <a:ext cx="792163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9" name="Freeform 44"/>
          <p:cNvSpPr>
            <a:spLocks/>
          </p:cNvSpPr>
          <p:nvPr/>
        </p:nvSpPr>
        <p:spPr bwMode="auto">
          <a:xfrm>
            <a:off x="1374871" y="5824886"/>
            <a:ext cx="792162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" name="Oval 70"/>
          <p:cNvSpPr>
            <a:spLocks noChangeArrowheads="1"/>
          </p:cNvSpPr>
          <p:nvPr/>
        </p:nvSpPr>
        <p:spPr bwMode="auto">
          <a:xfrm>
            <a:off x="7073107" y="5045075"/>
            <a:ext cx="792162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" name="Freeform 71"/>
          <p:cNvSpPr>
            <a:spLocks/>
          </p:cNvSpPr>
          <p:nvPr/>
        </p:nvSpPr>
        <p:spPr bwMode="auto">
          <a:xfrm>
            <a:off x="7164387" y="5784469"/>
            <a:ext cx="792163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2" name="Oval 55"/>
          <p:cNvSpPr>
            <a:spLocks noChangeArrowheads="1"/>
          </p:cNvSpPr>
          <p:nvPr/>
        </p:nvSpPr>
        <p:spPr bwMode="auto">
          <a:xfrm>
            <a:off x="8064500" y="5646833"/>
            <a:ext cx="792163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4" name="Freeform 71"/>
          <p:cNvSpPr>
            <a:spLocks/>
          </p:cNvSpPr>
          <p:nvPr/>
        </p:nvSpPr>
        <p:spPr bwMode="auto">
          <a:xfrm>
            <a:off x="7272337" y="4977185"/>
            <a:ext cx="792163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5" name="Freeform 71"/>
          <p:cNvSpPr>
            <a:spLocks/>
          </p:cNvSpPr>
          <p:nvPr/>
        </p:nvSpPr>
        <p:spPr bwMode="auto">
          <a:xfrm>
            <a:off x="8195087" y="5446712"/>
            <a:ext cx="792163" cy="720725"/>
          </a:xfrm>
          <a:custGeom>
            <a:avLst/>
            <a:gdLst>
              <a:gd name="T0" fmla="*/ 0 w 499"/>
              <a:gd name="T1" fmla="*/ 318 h 454"/>
              <a:gd name="T2" fmla="*/ 91 w 499"/>
              <a:gd name="T3" fmla="*/ 227 h 454"/>
              <a:gd name="T4" fmla="*/ 181 w 499"/>
              <a:gd name="T5" fmla="*/ 318 h 454"/>
              <a:gd name="T6" fmla="*/ 499 w 499"/>
              <a:gd name="T7" fmla="*/ 0 h 454"/>
              <a:gd name="T8" fmla="*/ 181 w 499"/>
              <a:gd name="T9" fmla="*/ 454 h 454"/>
              <a:gd name="T10" fmla="*/ 0 w 499"/>
              <a:gd name="T11" fmla="*/ 318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9" h="454">
                <a:moveTo>
                  <a:pt x="0" y="318"/>
                </a:moveTo>
                <a:lnTo>
                  <a:pt x="91" y="227"/>
                </a:lnTo>
                <a:lnTo>
                  <a:pt x="181" y="318"/>
                </a:lnTo>
                <a:lnTo>
                  <a:pt x="499" y="0"/>
                </a:lnTo>
                <a:lnTo>
                  <a:pt x="181" y="454"/>
                </a:lnTo>
                <a:lnTo>
                  <a:pt x="0" y="3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91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 nodeType="clickPar">
                      <p:stCondLst>
                        <p:cond delay="0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8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0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4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0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8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0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0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2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5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0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 nodeType="clickPar">
                      <p:stCondLst>
                        <p:cond delay="0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500"/>
                                        <p:tgtEl>
                                          <p:spTgt spid="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7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 nodeType="clickPar">
                      <p:stCondLst>
                        <p:cond delay="0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4" dur="500"/>
                                        <p:tgtEl>
                                          <p:spTgt spid="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 nodeType="clickPar">
                      <p:stCondLst>
                        <p:cond delay="0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0" dur="500"/>
                                        <p:tgtEl>
                                          <p:spTgt spid="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1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 nodeType="clickPar">
                      <p:stCondLst>
                        <p:cond delay="0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6" dur="500"/>
                                        <p:tgtEl>
                                          <p:spTgt spid="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 nodeType="clickPar">
                      <p:stCondLst>
                        <p:cond delay="0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2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7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 nodeType="clickPar">
                      <p:stCondLst>
                        <p:cond delay="0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8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2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 nodeType="clickPar">
                      <p:stCondLst>
                        <p:cond delay="0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09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5" dur="500"/>
                                        <p:tgtEl>
                                          <p:spTgt spid="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0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 nodeType="clickPar">
                      <p:stCondLst>
                        <p:cond delay="0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1" dur="500"/>
                                        <p:tgtEl>
                                          <p:spTgt spid="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2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 nodeType="clickPar">
                      <p:stCondLst>
                        <p:cond delay="0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7" dur="500"/>
                                        <p:tgtEl>
                                          <p:spTgt spid="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6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 nodeType="clickPar">
                      <p:stCondLst>
                        <p:cond delay="0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3" dur="500"/>
                                        <p:tgtEl>
                                          <p:spTgt spid="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18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2068" grpId="0" animBg="1"/>
      <p:bldP spid="2069" grpId="0" animBg="1"/>
      <p:bldP spid="2070" grpId="0" animBg="1"/>
      <p:bldP spid="2071" grpId="0" animBg="1"/>
      <p:bldP spid="2072" grpId="0" animBg="1"/>
      <p:bldP spid="2073" grpId="0" animBg="1"/>
      <p:bldP spid="2083" grpId="0" animBg="1"/>
      <p:bldP spid="2086" grpId="0" animBg="1"/>
      <p:bldP spid="2088" grpId="0" animBg="1"/>
      <p:bldP spid="2090" grpId="0" animBg="1"/>
      <p:bldP spid="2092" grpId="0" animBg="1"/>
      <p:bldP spid="2096" grpId="0" animBg="1"/>
      <p:bldP spid="2098" grpId="0" animBg="1"/>
      <p:bldP spid="2100" grpId="0" animBg="1"/>
      <p:bldP spid="2102" grpId="0" animBg="1"/>
      <p:bldP spid="2104" grpId="0" animBg="1"/>
      <p:bldP spid="2107" grpId="0" animBg="1"/>
      <p:bldP spid="2108" grpId="0" animBg="1"/>
      <p:bldP spid="2109" grpId="0" animBg="1"/>
      <p:bldP spid="2111" grpId="0" animBg="1"/>
      <p:bldP spid="2113" grpId="0" animBg="1"/>
      <p:bldP spid="2117" grpId="0" animBg="1"/>
      <p:bldP spid="2119" grpId="0" animBg="1"/>
      <p:bldP spid="2144" grpId="0" build="p" animBg="1"/>
      <p:bldP spid="45" grpId="0" animBg="1"/>
      <p:bldP spid="47" grpId="0" animBg="1"/>
      <p:bldP spid="49" grpId="0" animBg="1"/>
      <p:bldP spid="51" grpId="0" animBg="1"/>
      <p:bldP spid="54" grpId="0" animBg="1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200px-Isidor_von_Sevil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404813"/>
            <a:ext cx="3328987" cy="39608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4029409" y="420371"/>
            <a:ext cx="4752975" cy="4301331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Живший в </a:t>
            </a:r>
            <a:r>
              <a:rPr lang="en-US" sz="20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VI-VII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веках архиепископ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Исидор Севильский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написал 20-томный труд «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Этимологии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», в котором систематизировал все имеющиеся на тот момент в мире знания. Именно его считают первым энциклопедистом, а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многие католики почитают его как покровителя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Интернета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. В настоящее время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День Интернета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отмечается в день смерти Исидора Севильского. 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Когда умер Исидор Севильский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если будучи записанной цифрами дата его смерти совпадает с самым узнаваемым кодом ошибки</a:t>
            </a:r>
            <a:r>
              <a:rPr lang="ru-RU" sz="2000" i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сейчас.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419" name="AutoShape 11"/>
          <p:cNvSpPr>
            <a:spLocks noChangeArrowheads="1"/>
          </p:cNvSpPr>
          <p:nvPr/>
        </p:nvSpPr>
        <p:spPr bwMode="auto">
          <a:xfrm>
            <a:off x="610813" y="5499121"/>
            <a:ext cx="3221411" cy="113345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Код 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ошибки 404,</a:t>
            </a:r>
          </a:p>
          <a:p>
            <a:pPr algn="ctr"/>
            <a:r>
              <a:rPr lang="ru-RU" sz="2400" dirty="0">
                <a:latin typeface="Calibri" pitchFamily="34" charset="0"/>
                <a:cs typeface="Calibri" pitchFamily="34" charset="0"/>
              </a:rPr>
              <a:t>т.е. </a:t>
            </a: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4 апреля</a:t>
            </a:r>
          </a:p>
        </p:txBody>
      </p:sp>
      <p:pic>
        <p:nvPicPr>
          <p:cNvPr id="14" name="Picture 3" descr="C:\Users\Точка Роста\Desktop\предметная неделя 2022-2023\знвчое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7944" y="4806907"/>
            <a:ext cx="4714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400" dirty="0" smtClean="0">
                <a:solidFill>
                  <a:srgbClr val="C00000"/>
                </a:solidFill>
              </a:rPr>
              <a:t>Вопрос: какого числа и какого месяца отмечают День сети Интернет?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763587" y="4611460"/>
            <a:ext cx="2808288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22844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7415" grpId="0" build="p"/>
      <p:bldP spid="17419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599756" y="893896"/>
            <a:ext cx="2960189" cy="26642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400" dirty="0" smtClean="0">
                <a:solidFill>
                  <a:srgbClr val="C00000"/>
                </a:solidFill>
              </a:rPr>
              <a:t>Вопрос: чего </a:t>
            </a:r>
            <a:r>
              <a:rPr lang="ru-RU" sz="2400" dirty="0">
                <a:solidFill>
                  <a:srgbClr val="C00000"/>
                </a:solidFill>
              </a:rPr>
              <a:t>ни в коем случае не стоит делать, если вам в сообщении пришла ссылка или вложение от </a:t>
            </a:r>
            <a:r>
              <a:rPr lang="ru-RU" sz="2400" dirty="0" smtClean="0">
                <a:solidFill>
                  <a:srgbClr val="C00000"/>
                </a:solidFill>
              </a:rPr>
              <a:t>незнакомца?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675707" y="3789040"/>
            <a:ext cx="2808288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/>
              <a:t>Ответ</a:t>
            </a: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523806" y="4869159"/>
            <a:ext cx="3112090" cy="136815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Переходить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по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ссылке 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или открывать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вложение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3" descr="C:\Users\Точка Роста\Desktop\предметная неделя 2022-2023\знвчое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23928" y="671248"/>
            <a:ext cx="5040560" cy="5902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Основные правила </a:t>
            </a:r>
            <a:r>
              <a:rPr lang="ru-RU" sz="2400" b="1" dirty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безопасности 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в сети Интернет:</a:t>
            </a:r>
            <a:endParaRPr lang="ru-RU" sz="2400" dirty="0">
              <a:solidFill>
                <a:srgbClr val="C00000"/>
              </a:solidFill>
              <a:latin typeface="Calibri" pitchFamily="34" charset="0"/>
              <a:ea typeface="Calibri"/>
              <a:cs typeface="Calibri" pitchFamily="34" charset="0"/>
            </a:endParaRPr>
          </a:p>
          <a:p>
            <a:pPr marL="342900" indent="-342900"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Советуйся со взрослыми взрослых!</a:t>
            </a:r>
          </a:p>
          <a:p>
            <a:pPr marL="342900" indent="-342900"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Устанавливай фильтры!</a:t>
            </a:r>
          </a:p>
          <a:p>
            <a:pPr marL="342900" indent="-342900"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Доверяй только проверенным адресатам!</a:t>
            </a:r>
          </a:p>
          <a:p>
            <a:pPr marL="342900" indent="-342900"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Не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спеши отправлять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SMS-подтверждение!</a:t>
            </a:r>
          </a:p>
          <a:p>
            <a:pPr marL="342900" indent="-342900"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Будь острожен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с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незнакомцами!</a:t>
            </a:r>
          </a:p>
          <a:p>
            <a:pPr marL="342900" indent="-342900"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Будь дружелюбен!</a:t>
            </a:r>
          </a:p>
          <a:p>
            <a:pPr marL="342900" indent="-342900">
              <a:spcAft>
                <a:spcPts val="1000"/>
              </a:spcAft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Times New Roman"/>
                <a:cs typeface="Calibri" pitchFamily="34" charset="0"/>
              </a:rPr>
              <a:t>Не публикуй личную информацию!</a:t>
            </a:r>
            <a:endParaRPr lang="ru-RU" sz="2400" dirty="0">
              <a:solidFill>
                <a:schemeClr val="bg2">
                  <a:lumMod val="25000"/>
                </a:schemeClr>
              </a:solidFill>
              <a:effectLst/>
              <a:latin typeface="Calibri" pitchFamily="34" charset="0"/>
              <a:ea typeface="Calibri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47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4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41"/>
                  </p:tgtEl>
                </p:cond>
              </p:nextCondLst>
            </p:seq>
          </p:childTnLst>
        </p:cTn>
      </p:par>
    </p:tnLst>
    <p:bldLst>
      <p:bldP spid="18439" grpId="0"/>
      <p:bldP spid="184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716487" y="5949280"/>
            <a:ext cx="3600400" cy="823244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Это государство –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Тувалу</a:t>
            </a:r>
          </a:p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140200" y="376238"/>
            <a:ext cx="4752975" cy="557304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Домен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.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tv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, в котором любят регистрироваться сайты телеканалов, это не общий домен наподобие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.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com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или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.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org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. Изначально он достался маленькому государству, которое расположено в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Океании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. Правительство этого государства решило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продать права на домен и теперь получает за право его использования больше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2 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миллионов долларов в год, что составляет примерно десятую часть всех доходов этого государства. </a:t>
            </a:r>
          </a:p>
          <a:p>
            <a:pPr algn="ctr">
              <a:spcBef>
                <a:spcPct val="20000"/>
              </a:spcBef>
            </a:pP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0496" name="Picture 16" descr="Главная Presscenter.ru - Странца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76238"/>
            <a:ext cx="3060700" cy="22971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5" name="Picture 15" descr="9 самых необычных сайтов в интернете - 22 Мая 2013 - Блог - 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443163"/>
            <a:ext cx="3076575" cy="19224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Точка Роста\Desktop\предметная неделя 2022-2023\знвчое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95537" y="4509120"/>
            <a:ext cx="3744664" cy="79208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400" dirty="0" smtClean="0">
                <a:solidFill>
                  <a:srgbClr val="C00000"/>
                </a:solidFill>
              </a:rPr>
              <a:t>Какой домен у нашей страны?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16968" y="6110985"/>
            <a:ext cx="3600400" cy="5556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.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ru</a:t>
            </a:r>
            <a:endParaRPr lang="ru-RU" sz="24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917561" y="5283898"/>
            <a:ext cx="2808288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dirty="0"/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3145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800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0488" grpId="0"/>
      <p:bldP spid="20487" grpId="0" build="p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4140200" y="376238"/>
            <a:ext cx="4752975" cy="334803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/>
            <a:endParaRPr lang="ru-RU" sz="800" dirty="0">
              <a:solidFill>
                <a:srgbClr val="C00000"/>
              </a:solidFill>
            </a:endParaRPr>
          </a:p>
          <a:p>
            <a:pPr algn="just">
              <a:spcBef>
                <a:spcPct val="20000"/>
              </a:spcBef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Слово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SPAM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появилось в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1936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году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–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под такой маркой американская компания выпустила острые мясные консервы «</a:t>
            </a:r>
            <a:r>
              <a:rPr lang="ru-RU" sz="2400" b="1" u="sng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SP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iced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h</a:t>
            </a:r>
            <a:r>
              <a:rPr lang="ru-RU" sz="2400" b="1" u="sng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AM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», предложение по которым превышали спрос.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В 1986 году в конференциях 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Usenet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появилось множество одинаковых сообщений от некоего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Дэйва </a:t>
            </a:r>
            <a:r>
              <a:rPr lang="ru-RU" sz="2400" b="1" dirty="0" err="1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Родеса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, который рекламировал новую финансовую пирамиду. Кто-то провёл аналогию между такой рассылкой и консервами, и с тех пор слово спам закрепилось в новом значении. 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1519" name="Picture 15" descr="Блоги - Новая социальная сеть - Страница 1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" t="4039" r="-1711" b="3206"/>
          <a:stretch>
            <a:fillRect/>
          </a:stretch>
        </p:blipFill>
        <p:spPr bwMode="auto">
          <a:xfrm>
            <a:off x="716736" y="376238"/>
            <a:ext cx="3180618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</p:pic>
      <p:pic>
        <p:nvPicPr>
          <p:cNvPr id="21522" name="Picture 18" descr="spam_01_400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44"/>
          <a:stretch>
            <a:fillRect/>
          </a:stretch>
        </p:blipFill>
        <p:spPr bwMode="auto">
          <a:xfrm>
            <a:off x="671469" y="2280864"/>
            <a:ext cx="3076575" cy="1924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97273" y="4365104"/>
            <a:ext cx="33266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Каким образом можно проследить эту аналогию?</a:t>
            </a:r>
          </a:p>
        </p:txBody>
      </p:sp>
      <p:pic>
        <p:nvPicPr>
          <p:cNvPr id="7" name="Picture 3" descr="C:\Users\Точка Роста\Desktop\предметная неделя 2022-2023\знвчое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805612" y="5251628"/>
            <a:ext cx="2808288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dirty="0"/>
              <a:t>Ответ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6012" y="6253659"/>
            <a:ext cx="2627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Назойливость </a:t>
            </a:r>
          </a:p>
        </p:txBody>
      </p:sp>
    </p:spTree>
    <p:extLst>
      <p:ext uri="{BB962C8B-B14F-4D97-AF65-F5344CB8AC3E}">
        <p14:creationId xmlns:p14="http://schemas.microsoft.com/office/powerpoint/2010/main" val="230789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3620818"/>
            <a:ext cx="4394768" cy="4952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Вопрос: зачем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нужны такие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тексты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?</a:t>
            </a:r>
          </a:p>
          <a:p>
            <a:pPr algn="ctr"/>
            <a:endParaRPr lang="ru-RU" sz="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171040" y="441346"/>
            <a:ext cx="4752975" cy="54347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/>
            <a:endParaRPr lang="ru-RU" sz="800" dirty="0">
              <a:solidFill>
                <a:schemeClr val="bg1"/>
              </a:solidFill>
            </a:endParaRPr>
          </a:p>
          <a:p>
            <a:pPr algn="just">
              <a:spcBef>
                <a:spcPct val="20000"/>
              </a:spcBef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	CAPTCHA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 - компьютерный тест, используемый для того, чтобы определить, кем является пользователь системы: человеком или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компьютером (роботом).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just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reCAPTCHA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- пользователю предлагается ввести два слова, которые взяты из отсканированных книг. По одному слову производится проверка, а правильность второго не анализируется, так как оно не распознано автоматической системой сканирования. </a:t>
            </a: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690495" y="4581128"/>
            <a:ext cx="2808288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dirty="0"/>
              <a:t>Ответ</a:t>
            </a: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395536" y="5517232"/>
            <a:ext cx="3312344" cy="1080644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  <a:cs typeface="Calibri" pitchFamily="34" charset="0"/>
              </a:rPr>
              <a:t>Защита от робота (бота)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254281" y="527227"/>
            <a:ext cx="2556594" cy="1588138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4592" name="Picture 16" descr="gold, label = веб день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r="35338" b="24248"/>
          <a:stretch>
            <a:fillRect/>
          </a:stretch>
        </p:blipFill>
        <p:spPr bwMode="auto">
          <a:xfrm>
            <a:off x="254281" y="441346"/>
            <a:ext cx="2521669" cy="163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939698" y="2235720"/>
            <a:ext cx="3060700" cy="1320780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4593" name="Picture 17" descr="190_0_77e60ec9ed2a1de78c0257aa0549b04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2" t="13251" r="6651" b="9775"/>
          <a:stretch>
            <a:fillRect/>
          </a:stretch>
        </p:blipFill>
        <p:spPr bwMode="auto">
          <a:xfrm>
            <a:off x="1043608" y="2204864"/>
            <a:ext cx="2967038" cy="128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C:\Users\Точка Роста\Desktop\предметная неделя 2022-2023\знвчое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2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45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3"/>
                  </p:tgtEl>
                </p:cond>
              </p:nextCondLst>
            </p:seq>
          </p:childTnLst>
        </p:cTn>
      </p:par>
    </p:tnLst>
    <p:bldLst>
      <p:bldP spid="24581" grpId="0"/>
      <p:bldP spid="2458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05" name="Picture 69" descr="06_phishing-attack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8" y="519113"/>
            <a:ext cx="1627187" cy="121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17746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12763"/>
            <a:ext cx="1627188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68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460" y="4913668"/>
            <a:ext cx="1627187" cy="120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Picture 11" descr="76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7" b="9407"/>
          <a:stretch>
            <a:fillRect/>
          </a:stretch>
        </p:blipFill>
        <p:spPr bwMode="auto">
          <a:xfrm>
            <a:off x="648127" y="4913668"/>
            <a:ext cx="1627188" cy="120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1" name="Picture 15" descr="143414_69_28073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80"/>
          <a:stretch>
            <a:fillRect/>
          </a:stretch>
        </p:blipFill>
        <p:spPr bwMode="auto">
          <a:xfrm>
            <a:off x="6605762" y="4901076"/>
            <a:ext cx="1627188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3" name="Picture 17" descr="post-18025-1294676993_thum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7"/>
          <a:stretch>
            <a:fillRect/>
          </a:stretch>
        </p:blipFill>
        <p:spPr bwMode="auto">
          <a:xfrm>
            <a:off x="4631293" y="4906073"/>
            <a:ext cx="1627188" cy="120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5" name="Picture 19" descr="a_35a8f59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" r="7559" b="27591"/>
          <a:stretch>
            <a:fillRect/>
          </a:stretch>
        </p:blipFill>
        <p:spPr bwMode="auto">
          <a:xfrm>
            <a:off x="2087563" y="512763"/>
            <a:ext cx="1627187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7" name="Picture 21" descr="5_6ae93af7fe5e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620" y="504825"/>
            <a:ext cx="1627188" cy="120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9" name="Picture 23" descr="136299573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40"/>
          <a:stretch>
            <a:fillRect/>
          </a:stretch>
        </p:blipFill>
        <p:spPr bwMode="auto">
          <a:xfrm>
            <a:off x="5688013" y="512763"/>
            <a:ext cx="166687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215900" y="504825"/>
            <a:ext cx="1692275" cy="12239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4392" name="Text Box 56"/>
          <p:cNvSpPr txBox="1">
            <a:spLocks noChangeArrowheads="1"/>
          </p:cNvSpPr>
          <p:nvPr/>
        </p:nvSpPr>
        <p:spPr bwMode="auto">
          <a:xfrm>
            <a:off x="360363" y="2076450"/>
            <a:ext cx="8424862" cy="26776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zapret-info.gov.ru – единый реестр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доменных имен, указателей страниц сайтов в сети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Интернет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и сетевых адресов, позволяющих идентифицировать сайты в сети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Интернет</a:t>
            </a:r>
            <a:r>
              <a:rPr lang="ru-RU" sz="2400" dirty="0">
                <a:solidFill>
                  <a:srgbClr val="002060"/>
                </a:solidFill>
              </a:rPr>
              <a:t>, содержащие информацию, распространение которой в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Российской Федерации</a:t>
            </a:r>
            <a:r>
              <a:rPr lang="ru-RU" sz="2400" dirty="0">
                <a:solidFill>
                  <a:srgbClr val="002060"/>
                </a:solidFill>
              </a:rPr>
              <a:t> запрещено.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Назовите, какую информацию запрещено размещать на сайтах в нашей стране.</a:t>
            </a:r>
          </a:p>
        </p:txBody>
      </p:sp>
      <p:sp>
        <p:nvSpPr>
          <p:cNvPr id="14394" name="Rectangle 58"/>
          <p:cNvSpPr>
            <a:spLocks noChangeArrowheads="1"/>
          </p:cNvSpPr>
          <p:nvPr/>
        </p:nvSpPr>
        <p:spPr bwMode="auto">
          <a:xfrm>
            <a:off x="2051050" y="512763"/>
            <a:ext cx="1692275" cy="1223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4395" name="Rectangle 59"/>
          <p:cNvSpPr>
            <a:spLocks noChangeArrowheads="1"/>
          </p:cNvSpPr>
          <p:nvPr/>
        </p:nvSpPr>
        <p:spPr bwMode="auto">
          <a:xfrm>
            <a:off x="3851275" y="519113"/>
            <a:ext cx="1692275" cy="1223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4396" name="Rectangle 60"/>
          <p:cNvSpPr>
            <a:spLocks noChangeArrowheads="1"/>
          </p:cNvSpPr>
          <p:nvPr/>
        </p:nvSpPr>
        <p:spPr bwMode="auto">
          <a:xfrm>
            <a:off x="5662613" y="512763"/>
            <a:ext cx="1692275" cy="1223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4397" name="Rectangle 61"/>
          <p:cNvSpPr>
            <a:spLocks noChangeArrowheads="1"/>
          </p:cNvSpPr>
          <p:nvPr/>
        </p:nvSpPr>
        <p:spPr bwMode="auto">
          <a:xfrm>
            <a:off x="628735" y="4904143"/>
            <a:ext cx="1692275" cy="1223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4398" name="Rectangle 62"/>
          <p:cNvSpPr>
            <a:spLocks noChangeArrowheads="1"/>
          </p:cNvSpPr>
          <p:nvPr/>
        </p:nvSpPr>
        <p:spPr bwMode="auto">
          <a:xfrm>
            <a:off x="2540917" y="4913668"/>
            <a:ext cx="1692275" cy="1223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4399" name="Rectangle 63"/>
          <p:cNvSpPr>
            <a:spLocks noChangeArrowheads="1"/>
          </p:cNvSpPr>
          <p:nvPr/>
        </p:nvSpPr>
        <p:spPr bwMode="auto">
          <a:xfrm>
            <a:off x="4595869" y="4913668"/>
            <a:ext cx="1692275" cy="1223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4400" name="Rectangle 64"/>
          <p:cNvSpPr>
            <a:spLocks noChangeArrowheads="1"/>
          </p:cNvSpPr>
          <p:nvPr/>
        </p:nvSpPr>
        <p:spPr bwMode="auto">
          <a:xfrm>
            <a:off x="6573219" y="4904143"/>
            <a:ext cx="1692275" cy="1223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4401" name="Rectangle 65"/>
          <p:cNvSpPr>
            <a:spLocks noChangeArrowheads="1"/>
          </p:cNvSpPr>
          <p:nvPr/>
        </p:nvSpPr>
        <p:spPr bwMode="auto">
          <a:xfrm>
            <a:off x="7467076" y="508794"/>
            <a:ext cx="1692275" cy="12239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pic>
        <p:nvPicPr>
          <p:cNvPr id="25" name="Picture 3" descr="C:\Users\Точка Роста\Desktop\предметная неделя 2022-2023\знвчое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60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6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4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9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3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4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9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4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9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3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9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3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9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3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14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9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4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4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0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4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4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01"/>
                  </p:tgtEl>
                </p:cond>
              </p:nextCondLst>
            </p:seq>
          </p:childTnLst>
        </p:cTn>
      </p:par>
    </p:tnLst>
    <p:bldLst>
      <p:bldP spid="143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9" name="Picture 9" descr="kids_polovoe-vospitanie_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622300"/>
            <a:ext cx="2201862" cy="19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1" name="Picture 11" descr="antivirus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34"/>
          <a:stretch>
            <a:fillRect/>
          </a:stretch>
        </p:blipFill>
        <p:spPr bwMode="auto">
          <a:xfrm>
            <a:off x="3419475" y="620713"/>
            <a:ext cx="22860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3" name="Picture 13" descr="1338059651_sm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79"/>
          <a:stretch>
            <a:fillRect/>
          </a:stretch>
        </p:blipFill>
        <p:spPr bwMode="auto">
          <a:xfrm>
            <a:off x="6386513" y="600075"/>
            <a:ext cx="2201862" cy="199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5" name="Picture 15" descr="%2525D0%25259D%2525D0%2525B5%2B%2525D0%2525B3%2525D0%2525BE%2525D0%2525B2%2525D0%2525BE%2525D1%252580%2525D0%2525B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" t="5844" r="3748" b="21138"/>
          <a:stretch>
            <a:fillRect/>
          </a:stretch>
        </p:blipFill>
        <p:spPr bwMode="auto">
          <a:xfrm>
            <a:off x="358775" y="4149725"/>
            <a:ext cx="3803650" cy="199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7" name="Picture 17" descr="s283100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149725"/>
            <a:ext cx="3803650" cy="199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6191250" y="555624"/>
            <a:ext cx="2592388" cy="212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684213" y="549275"/>
            <a:ext cx="2592387" cy="21256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3419475" y="534988"/>
            <a:ext cx="2592685" cy="21240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360363" y="4149725"/>
            <a:ext cx="3887787" cy="20526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4967288" y="4148138"/>
            <a:ext cx="3887787" cy="20526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600">
              <a:solidFill>
                <a:schemeClr val="bg1"/>
              </a:solidFill>
            </a:endParaRP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358775" y="2997200"/>
            <a:ext cx="8424863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Как обезопасить себя при работе в сети Интернет?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16" name="Picture 3" descr="C:\Users\Точка Роста\Desktop\предметная неделя 2022-2023\знвчое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768" y="6110985"/>
            <a:ext cx="723232" cy="74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3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3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3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3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3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85"/>
                  </p:tgtEl>
                </p:cond>
              </p:nextCondLst>
            </p:seq>
          </p:childTnLst>
        </p:cTn>
      </p:par>
    </p:tnLst>
    <p:bldLst>
      <p:bldP spid="1538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250</TotalTime>
  <Words>926</Words>
  <Application>Microsoft Office PowerPoint</Application>
  <PresentationFormat>Экран (4:3)</PresentationFormat>
  <Paragraphs>114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Ясность</vt:lpstr>
      <vt:lpstr>Печенко Виктория Николаевна учитель информатики и математики,  «Тиличикская СШ», Камчатский край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Библиография</vt:lpstr>
      <vt:lpstr>Правила безопасности в сети Интернет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Точка Роста</dc:creator>
  <cp:lastModifiedBy>Точка Роста</cp:lastModifiedBy>
  <cp:revision>30</cp:revision>
  <dcterms:created xsi:type="dcterms:W3CDTF">2023-03-11T12:08:23Z</dcterms:created>
  <dcterms:modified xsi:type="dcterms:W3CDTF">2023-03-16T21:28:07Z</dcterms:modified>
</cp:coreProperties>
</file>