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8" r:id="rId41"/>
    <p:sldId id="297" r:id="rId42"/>
    <p:sldId id="300" r:id="rId43"/>
    <p:sldId id="299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24" r:id="rId56"/>
    <p:sldId id="312" r:id="rId57"/>
    <p:sldId id="313" r:id="rId58"/>
    <p:sldId id="314" r:id="rId59"/>
    <p:sldId id="327" r:id="rId60"/>
    <p:sldId id="328" r:id="rId61"/>
    <p:sldId id="329" r:id="rId62"/>
    <p:sldId id="330" r:id="rId63"/>
    <p:sldId id="326" r:id="rId64"/>
    <p:sldId id="325" r:id="rId65"/>
    <p:sldId id="316" r:id="rId66"/>
    <p:sldId id="317" r:id="rId67"/>
    <p:sldId id="318" r:id="rId68"/>
    <p:sldId id="319" r:id="rId69"/>
    <p:sldId id="341" r:id="rId70"/>
    <p:sldId id="321" r:id="rId71"/>
    <p:sldId id="322" r:id="rId72"/>
    <p:sldId id="323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7EADF-A067-4AFB-B43E-7B2D1E692284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01474-C7EB-40F6-A2E5-CFD659681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151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D402C-4DA1-4DB9-83B5-52C6E36B4D29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2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1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58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3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4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68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3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2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8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7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26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4E25C-51C3-4350-B3FB-0ED70B7780C8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65C44-7FD6-4142-8C31-C9ACCFD343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9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jpe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https://znanio.ru/media/prezentatsiya-po-matematike--matematicheskie-rebusy--6-klass-2620485" TargetMode="External"/><Relationship Id="rId2" Type="http://schemas.openxmlformats.org/officeDocument/2006/relationships/hyperlink" Target="https://infourok.ru/rebusi-na-urokah-matematiki-3269977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3679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00CC"/>
                </a:solidFill>
              </a:rPr>
              <a:t>Интеллектуальные гонки</a:t>
            </a:r>
            <a:endParaRPr lang="ru-RU" sz="6000" b="1" dirty="0">
              <a:solidFill>
                <a:srgbClr val="0000CC"/>
              </a:solidFill>
            </a:endParaRPr>
          </a:p>
        </p:txBody>
      </p:sp>
      <p:pic>
        <p:nvPicPr>
          <p:cNvPr id="1026" name="Picture 2" descr="H:\Неделя ФМИТ 13.03-17.03.2023\3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61" y="2492896"/>
            <a:ext cx="733287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6165304"/>
            <a:ext cx="2870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©И.И. Гагаринская 2023</a:t>
            </a:r>
          </a:p>
        </p:txBody>
      </p:sp>
    </p:spTree>
    <p:extLst>
      <p:ext uri="{BB962C8B-B14F-4D97-AF65-F5344CB8AC3E}">
        <p14:creationId xmlns:p14="http://schemas.microsoft.com/office/powerpoint/2010/main" val="256366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8964613" cy="1858962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00CC"/>
                </a:solidFill>
              </a:rPr>
              <a:t>9</a:t>
            </a:r>
            <a:r>
              <a:rPr lang="ru-RU" sz="4800" b="1" dirty="0" smtClean="0">
                <a:solidFill>
                  <a:srgbClr val="0000CC"/>
                </a:solidFill>
              </a:rPr>
              <a:t>.Какое математическое действие с клетками обеспечивает рост органов живого организма?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996952"/>
            <a:ext cx="6562725" cy="3992563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Деление.</a:t>
            </a:r>
          </a:p>
        </p:txBody>
      </p:sp>
      <p:pic>
        <p:nvPicPr>
          <p:cNvPr id="2050" name="Picture 2" descr="H:\Неделя ФМИТ 13.03-17.03.2023\1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3667894" cy="274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Архимед это просил, но ему не дали…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Бывает…зрения.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Ставится в конце.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933429" y="4941887"/>
            <a:ext cx="2362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Точка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76475"/>
            <a:ext cx="1376362" cy="188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17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6050" y="5397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32106"/>
            <a:ext cx="843528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Есть на стадионе.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Бывает в игре «Поле чудес».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Кусок круга.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911725" y="4586288"/>
            <a:ext cx="28432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Сектор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196975"/>
            <a:ext cx="1679575" cy="123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747" y="2780928"/>
            <a:ext cx="1196975" cy="159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860800"/>
            <a:ext cx="28575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70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По ней движутся кометы.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Преувеличение.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График обратной пропорциональности.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32225" y="5018088"/>
            <a:ext cx="42767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Гипербола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060848"/>
            <a:ext cx="15462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53136"/>
            <a:ext cx="1900237" cy="200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65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05177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№13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Её любят летчики.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Такой отрезок в треугольнике.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Бывает над уровнем моря.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932363" y="4781550"/>
            <a:ext cx="30718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Высота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20688"/>
            <a:ext cx="268763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897188"/>
            <a:ext cx="1201737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81550"/>
            <a:ext cx="2228363" cy="167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22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№14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696" y="1340768"/>
            <a:ext cx="9003799" cy="4525963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У одних органов она нормальная, у других ненормальная.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На работе у человека их много.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Иногда мы строим её график.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703492" y="5445224"/>
            <a:ext cx="3481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Функция</a:t>
            </a:r>
          </a:p>
        </p:txBody>
      </p:sp>
    </p:spTree>
    <p:extLst>
      <p:ext uri="{BB962C8B-B14F-4D97-AF65-F5344CB8AC3E}">
        <p14:creationId xmlns:p14="http://schemas.microsoft.com/office/powerpoint/2010/main" val="386612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-609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224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У круга их нет.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Проходят из угла в угол.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В ромбе они пересекаются под прямым углом.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716463" y="4941888"/>
            <a:ext cx="44275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Диагонали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231" y="1196975"/>
            <a:ext cx="12573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FF"/>
              </a:clrFrom>
              <a:clrTo>
                <a:srgbClr val="CCC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292600"/>
            <a:ext cx="2025650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8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b="1" dirty="0" smtClean="0">
                <a:solidFill>
                  <a:srgbClr val="000099"/>
                </a:solidFill>
              </a:rPr>
              <a:t>Их не хватало детям капитана Гранта.</a:t>
            </a:r>
          </a:p>
          <a:p>
            <a:pPr eaLnBrk="1" hangingPunct="1"/>
            <a:r>
              <a:rPr lang="ru-RU" sz="4400" b="1" dirty="0" smtClean="0">
                <a:solidFill>
                  <a:srgbClr val="000099"/>
                </a:solidFill>
              </a:rPr>
              <a:t>Военные их не разглашают.</a:t>
            </a:r>
          </a:p>
          <a:p>
            <a:pPr eaLnBrk="1" hangingPunct="1"/>
            <a:r>
              <a:rPr lang="ru-RU" sz="4400" b="1" dirty="0" smtClean="0">
                <a:solidFill>
                  <a:srgbClr val="000099"/>
                </a:solidFill>
              </a:rPr>
              <a:t>Бывают у вектора и у точки на плоскости.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995738" y="5446713"/>
            <a:ext cx="4905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9900"/>
                </a:solidFill>
              </a:rPr>
              <a:t>Координаты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188640"/>
            <a:ext cx="1071563" cy="158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420938"/>
            <a:ext cx="121920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00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7975" y="125413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chemeClr val="hlink"/>
                </a:solidFill>
              </a:rPr>
              <a:t>Вопрос №17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В классе их 4.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Маленьких туда ставят.</a:t>
            </a:r>
          </a:p>
          <a:p>
            <a:pPr eaLnBrk="1" hangingPunct="1"/>
            <a:r>
              <a:rPr lang="ru-RU" sz="4800" b="1" dirty="0" smtClean="0">
                <a:solidFill>
                  <a:srgbClr val="000099"/>
                </a:solidFill>
              </a:rPr>
              <a:t>Измеряется транспортиром.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551363" y="4657725"/>
            <a:ext cx="1925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FF3300"/>
                </a:solidFill>
              </a:rPr>
              <a:t>Угол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971550" y="4149725"/>
            <a:ext cx="2879725" cy="15113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971550" y="5661025"/>
            <a:ext cx="4176713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371271"/>
            <a:ext cx="173355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53717"/>
            <a:ext cx="1151805" cy="153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70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785671" cy="2952750"/>
          </a:xfrm>
        </p:spPr>
        <p:txBody>
          <a:bodyPr>
            <a:noAutofit/>
          </a:bodyPr>
          <a:lstStyle/>
          <a:p>
            <a:pPr marL="0" indent="0" algn="ctr" eaLnBrk="1" hangingPunct="1">
              <a:buFontTx/>
              <a:buNone/>
            </a:pPr>
            <a:r>
              <a:rPr lang="ru-RU" sz="4800" b="1" dirty="0" smtClean="0">
                <a:solidFill>
                  <a:srgbClr val="0000CC"/>
                </a:solidFill>
              </a:rPr>
              <a:t>18. Он грызун не очень мелкий,</a:t>
            </a:r>
          </a:p>
          <a:p>
            <a:pPr marL="0" indent="0" algn="ctr" eaLnBrk="1" hangingPunct="1">
              <a:buFontTx/>
              <a:buNone/>
            </a:pPr>
            <a:r>
              <a:rPr lang="ru-RU" sz="4800" b="1" dirty="0" smtClean="0">
                <a:solidFill>
                  <a:srgbClr val="0000CC"/>
                </a:solidFill>
              </a:rPr>
              <a:t>Ибо чуть побольше белки.</a:t>
            </a:r>
          </a:p>
          <a:p>
            <a:pPr marL="0" indent="0" algn="ctr" eaLnBrk="1" hangingPunct="1">
              <a:buFontTx/>
              <a:buNone/>
            </a:pPr>
            <a:r>
              <a:rPr lang="ru-RU" sz="4800" b="1" dirty="0" smtClean="0">
                <a:solidFill>
                  <a:srgbClr val="0000CC"/>
                </a:solidFill>
              </a:rPr>
              <a:t>А заменишь «У» на «О» –</a:t>
            </a:r>
          </a:p>
          <a:p>
            <a:pPr marL="0" indent="0" algn="ctr" eaLnBrk="1" hangingPunct="1">
              <a:buFontTx/>
              <a:buNone/>
            </a:pPr>
            <a:r>
              <a:rPr lang="ru-RU" sz="4800" b="1" dirty="0" smtClean="0">
                <a:solidFill>
                  <a:srgbClr val="0000CC"/>
                </a:solidFill>
              </a:rPr>
              <a:t>Будет круглое число.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07704" y="5085184"/>
            <a:ext cx="511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3300"/>
                </a:solidFill>
              </a:rPr>
              <a:t>С</a:t>
            </a:r>
            <a:r>
              <a:rPr lang="ru-RU" sz="4000" b="1" dirty="0">
                <a:solidFill>
                  <a:srgbClr val="0000FF"/>
                </a:solidFill>
              </a:rPr>
              <a:t>У</a:t>
            </a:r>
            <a:r>
              <a:rPr lang="ru-RU" sz="4000" b="1" dirty="0">
                <a:solidFill>
                  <a:srgbClr val="FF3300"/>
                </a:solidFill>
              </a:rPr>
              <a:t>РОК - С</a:t>
            </a:r>
            <a:r>
              <a:rPr lang="ru-RU" sz="4000" b="1" dirty="0">
                <a:solidFill>
                  <a:srgbClr val="0000FF"/>
                </a:solidFill>
              </a:rPr>
              <a:t>О</a:t>
            </a:r>
            <a:r>
              <a:rPr lang="ru-RU" sz="4000" b="1" dirty="0">
                <a:solidFill>
                  <a:srgbClr val="FF3300"/>
                </a:solidFill>
              </a:rPr>
              <a:t>РОК </a:t>
            </a:r>
          </a:p>
        </p:txBody>
      </p:sp>
    </p:spTree>
    <p:extLst>
      <p:ext uri="{BB962C8B-B14F-4D97-AF65-F5344CB8AC3E}">
        <p14:creationId xmlns:p14="http://schemas.microsoft.com/office/powerpoint/2010/main" val="55301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850" y="274638"/>
            <a:ext cx="8362950" cy="17145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33CC"/>
                </a:solidFill>
              </a:rPr>
              <a:t>1.Какой город в России назван «в честь» знака математической операции?</a:t>
            </a:r>
            <a:endParaRPr lang="ru-RU" sz="4800" b="1" dirty="0">
              <a:solidFill>
                <a:srgbClr val="0033CC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2744925"/>
            <a:ext cx="9036496" cy="9361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Минусинск, Красноярский край.</a:t>
            </a:r>
            <a:endParaRPr lang="ru-RU" sz="4800" b="1" dirty="0">
              <a:solidFill>
                <a:srgbClr val="FF99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49081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73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8785671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4000" b="1" dirty="0" smtClean="0">
                <a:solidFill>
                  <a:srgbClr val="0000CC"/>
                </a:solidFill>
              </a:rPr>
              <a:t>19. Коль </a:t>
            </a:r>
            <a:r>
              <a:rPr lang="ru-RU" sz="4000" b="1" dirty="0">
                <a:solidFill>
                  <a:srgbClr val="0000CC"/>
                </a:solidFill>
              </a:rPr>
              <a:t>в треугольнике угол прямой,</a:t>
            </a:r>
          </a:p>
          <a:p>
            <a:pPr eaLnBrk="1" hangingPunct="1"/>
            <a:r>
              <a:rPr lang="ru-RU" sz="4000" b="1" dirty="0">
                <a:solidFill>
                  <a:srgbClr val="0000CC"/>
                </a:solidFill>
              </a:rPr>
              <a:t>Я называюсь его стороной.</a:t>
            </a:r>
          </a:p>
          <a:p>
            <a:pPr eaLnBrk="1" hangingPunct="1"/>
            <a:r>
              <a:rPr lang="ru-RU" sz="4000" b="1" dirty="0">
                <a:solidFill>
                  <a:srgbClr val="0000CC"/>
                </a:solidFill>
              </a:rPr>
              <a:t>Букву последнюю мне поменять – </a:t>
            </a:r>
          </a:p>
          <a:p>
            <a:pPr eaLnBrk="1" hangingPunct="1"/>
            <a:r>
              <a:rPr lang="ru-RU" sz="4000" b="1" dirty="0">
                <a:solidFill>
                  <a:srgbClr val="0000CC"/>
                </a:solidFill>
              </a:rPr>
              <a:t>Буду, как ветер, вас по морю мчать.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03350" y="4581128"/>
            <a:ext cx="61198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4800" b="1" dirty="0">
                <a:solidFill>
                  <a:srgbClr val="FF3300"/>
                </a:solidFill>
              </a:rPr>
              <a:t>КАТЕ</a:t>
            </a:r>
            <a:r>
              <a:rPr lang="ru-RU" sz="4800" b="1" dirty="0">
                <a:solidFill>
                  <a:srgbClr val="0000FF"/>
                </a:solidFill>
              </a:rPr>
              <a:t>Т</a:t>
            </a:r>
            <a:r>
              <a:rPr lang="ru-RU" sz="4800" b="1" dirty="0">
                <a:solidFill>
                  <a:srgbClr val="FF3300"/>
                </a:solidFill>
              </a:rPr>
              <a:t>  -  КАТЕ</a:t>
            </a:r>
            <a:r>
              <a:rPr lang="ru-RU" sz="4800" b="1" dirty="0">
                <a:solidFill>
                  <a:srgbClr val="0000FF"/>
                </a:solidFill>
              </a:rPr>
              <a:t>Р</a:t>
            </a:r>
          </a:p>
        </p:txBody>
      </p:sp>
    </p:spTree>
    <p:extLst>
      <p:ext uri="{BB962C8B-B14F-4D97-AF65-F5344CB8AC3E}">
        <p14:creationId xmlns:p14="http://schemas.microsoft.com/office/powerpoint/2010/main" val="183970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549275"/>
            <a:ext cx="8208963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0000CC"/>
                </a:solidFill>
              </a:rPr>
              <a:t>20. Число </a:t>
            </a:r>
            <a:r>
              <a:rPr lang="ru-RU" sz="4400" b="1" dirty="0">
                <a:solidFill>
                  <a:srgbClr val="0000CC"/>
                </a:solidFill>
              </a:rPr>
              <a:t>я меньше десяти.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Меня тебе легко найти.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Но если букве «Я» прикажешь рядом встать, я все: отец, и ты, и дедушка, и мать.</a:t>
            </a:r>
          </a:p>
          <a:p>
            <a:pPr>
              <a:defRPr/>
            </a:pP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67744" y="4784725"/>
            <a:ext cx="51847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FF3300"/>
                </a:solidFill>
              </a:rPr>
              <a:t>СЕМЬ  -  СЕМЬ</a:t>
            </a:r>
            <a:r>
              <a:rPr lang="ru-RU" sz="4800" b="1" dirty="0">
                <a:solidFill>
                  <a:srgbClr val="0000FF"/>
                </a:solidFill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352079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765175"/>
            <a:ext cx="820871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rgbClr val="0000CC"/>
                </a:solidFill>
              </a:rPr>
              <a:t>21. Первый </a:t>
            </a:r>
            <a:r>
              <a:rPr lang="ru-RU" sz="4800" b="1" dirty="0">
                <a:solidFill>
                  <a:srgbClr val="0000CC"/>
                </a:solidFill>
              </a:rPr>
              <a:t>слог – нота,</a:t>
            </a:r>
          </a:p>
          <a:p>
            <a:pPr>
              <a:defRPr/>
            </a:pPr>
            <a:r>
              <a:rPr lang="ru-RU" sz="4800" b="1" dirty="0">
                <a:solidFill>
                  <a:srgbClr val="0000CC"/>
                </a:solidFill>
              </a:rPr>
              <a:t>Второй слог – нота.</a:t>
            </a:r>
          </a:p>
          <a:p>
            <a:pPr>
              <a:defRPr/>
            </a:pPr>
            <a:r>
              <a:rPr lang="ru-RU" sz="4800" b="1" dirty="0">
                <a:solidFill>
                  <a:srgbClr val="0000CC"/>
                </a:solidFill>
              </a:rPr>
              <a:t>А в целом – </a:t>
            </a:r>
          </a:p>
          <a:p>
            <a:pPr>
              <a:defRPr/>
            </a:pPr>
            <a:r>
              <a:rPr lang="ru-RU" sz="4800" b="1" dirty="0">
                <a:solidFill>
                  <a:srgbClr val="0000CC"/>
                </a:solidFill>
              </a:rPr>
              <a:t>Только часть чего-то.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31640" y="4941168"/>
            <a:ext cx="6121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FF9900"/>
                </a:solidFill>
              </a:rPr>
              <a:t>ДО + ЛЯ = ДОЛЯ</a:t>
            </a:r>
          </a:p>
        </p:txBody>
      </p:sp>
    </p:spTree>
    <p:extLst>
      <p:ext uri="{BB962C8B-B14F-4D97-AF65-F5344CB8AC3E}">
        <p14:creationId xmlns:p14="http://schemas.microsoft.com/office/powerpoint/2010/main" val="255203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620713"/>
            <a:ext cx="842518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0000CC"/>
                </a:solidFill>
              </a:rPr>
              <a:t>22. Игра </a:t>
            </a:r>
            <a:r>
              <a:rPr lang="ru-RU" sz="4400" b="1" dirty="0">
                <a:solidFill>
                  <a:srgbClr val="0000CC"/>
                </a:solidFill>
              </a:rPr>
              <a:t>– в ней лошади нужны,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К игре поступок пристегни.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И называй, дружочек, смело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То, что давно уже не цело.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1521" y="4365104"/>
            <a:ext cx="806592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4400" b="1" dirty="0">
                <a:solidFill>
                  <a:srgbClr val="FF9900"/>
                </a:solidFill>
              </a:rPr>
              <a:t>ПОЛО + ВИНА = ПОЛОВИНА</a:t>
            </a:r>
          </a:p>
        </p:txBody>
      </p:sp>
    </p:spTree>
    <p:extLst>
      <p:ext uri="{BB962C8B-B14F-4D97-AF65-F5344CB8AC3E}">
        <p14:creationId xmlns:p14="http://schemas.microsoft.com/office/powerpoint/2010/main" val="52590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613"/>
            <a:ext cx="885698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0000CC"/>
                </a:solidFill>
              </a:rPr>
              <a:t>23. Предлог </a:t>
            </a:r>
            <a:r>
              <a:rPr lang="ru-RU" sz="4400" b="1" dirty="0">
                <a:solidFill>
                  <a:srgbClr val="0000CC"/>
                </a:solidFill>
              </a:rPr>
              <a:t>стоит в моем начале,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В конце же – загородный дом.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А целое мы все решали</a:t>
            </a:r>
          </a:p>
          <a:p>
            <a:pPr>
              <a:defRPr/>
            </a:pPr>
            <a:r>
              <a:rPr lang="ru-RU" sz="4400" b="1" dirty="0">
                <a:solidFill>
                  <a:srgbClr val="0000CC"/>
                </a:solidFill>
              </a:rPr>
              <a:t>И у доски, и за столом.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3528" y="4869160"/>
            <a:ext cx="84249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4800" b="1" dirty="0">
                <a:solidFill>
                  <a:srgbClr val="FF9900"/>
                </a:solidFill>
              </a:rPr>
              <a:t>ЗА + ДАЧА = ЗАДАЧА</a:t>
            </a:r>
          </a:p>
        </p:txBody>
      </p:sp>
    </p:spTree>
    <p:extLst>
      <p:ext uri="{BB962C8B-B14F-4D97-AF65-F5344CB8AC3E}">
        <p14:creationId xmlns:p14="http://schemas.microsoft.com/office/powerpoint/2010/main" val="209444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6094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4869160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КОМПЬЮТЕР</a:t>
            </a:r>
            <a:endParaRPr lang="ru-RU" sz="4800" b="1" dirty="0">
              <a:solidFill>
                <a:srgbClr val="FF9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24.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8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Неделя ФМИТ 13.03-17.03.2023\31374_a8395f72525a25bd49c40607bb4a3e87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910" y="332656"/>
            <a:ext cx="697192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25.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06654" y="5589240"/>
            <a:ext cx="25614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4800" b="1" dirty="0">
                <a:solidFill>
                  <a:srgbClr val="FF9900"/>
                </a:solidFill>
              </a:rPr>
              <a:t>КАРТА</a:t>
            </a:r>
          </a:p>
        </p:txBody>
      </p:sp>
    </p:spTree>
    <p:extLst>
      <p:ext uri="{BB962C8B-B14F-4D97-AF65-F5344CB8AC3E}">
        <p14:creationId xmlns:p14="http://schemas.microsoft.com/office/powerpoint/2010/main" val="221192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Угол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5" descr="rebus_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238425" cy="32582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26.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4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Отрезок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8582082" cy="40324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27.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4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Минус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14" y="1361174"/>
            <a:ext cx="8672462" cy="33843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28.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4638"/>
            <a:ext cx="8147050" cy="15700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300" b="1" dirty="0">
                <a:solidFill>
                  <a:srgbClr val="0033CC"/>
                </a:solidFill>
              </a:rPr>
              <a:t>2</a:t>
            </a:r>
            <a:r>
              <a:rPr lang="ru-RU" sz="5300" b="1" dirty="0" smtClean="0">
                <a:solidFill>
                  <a:srgbClr val="0033CC"/>
                </a:solidFill>
              </a:rPr>
              <a:t>.Без чего не могут обойтись охотники, барабанщики и математики</a:t>
            </a:r>
            <a:r>
              <a:rPr lang="ru-RU" sz="4000" b="1" dirty="0" smtClean="0">
                <a:solidFill>
                  <a:srgbClr val="0033CC"/>
                </a:solidFill>
              </a:rPr>
              <a:t>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864"/>
            <a:ext cx="8229600" cy="4288805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Без дроби.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29000"/>
            <a:ext cx="2281237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213100"/>
            <a:ext cx="1662113" cy="211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16338"/>
            <a:ext cx="2273300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68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Пифагор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412880" cy="40458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29.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24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Пирамида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784980" cy="40071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30.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Модуль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623" y="1196752"/>
            <a:ext cx="8980377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31.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8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Аксиома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4" descr="rebus_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3" y="1052736"/>
            <a:ext cx="9066294" cy="36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32.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74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Один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Picture 2" descr="snap054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688" y="404664"/>
            <a:ext cx="6090483" cy="4968552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33.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7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892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  <a:latin typeface="+mn-lt"/>
              </a:rPr>
              <a:t>Восемь</a:t>
            </a:r>
            <a:endParaRPr lang="ru-RU" sz="4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Рисунок 94" descr="http://dob.1september.ru/2001/04/vkl/14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155" r="-1588" b="4582"/>
          <a:stretch>
            <a:fillRect/>
          </a:stretch>
        </p:blipFill>
        <p:spPr bwMode="auto">
          <a:xfrm>
            <a:off x="2267744" y="548680"/>
            <a:ext cx="5070236" cy="48965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34.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59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seninvg07.narod.ru/000_main/rebus/matem/a/absciss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928992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339752" y="4797152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9900"/>
                </a:solidFill>
              </a:rPr>
              <a:t>Абсцисса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35.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8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467544" y="2183845"/>
            <a:ext cx="8281987" cy="2376487"/>
            <a:chOff x="611560" y="2204864"/>
            <a:chExt cx="8280920" cy="2376264"/>
          </a:xfrm>
        </p:grpSpPr>
        <p:pic>
          <p:nvPicPr>
            <p:cNvPr id="3" name="Прямоугольник 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2544" y="2139696"/>
              <a:ext cx="1719072" cy="2218944"/>
            </a:xfrm>
            <a:prstGeom prst="rect">
              <a:avLst/>
            </a:prstGeom>
            <a:noFill/>
          </p:spPr>
        </p:pic>
        <p:pic>
          <p:nvPicPr>
            <p:cNvPr id="3482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7784" y="2204864"/>
              <a:ext cx="1800200" cy="2061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4499992" y="2276872"/>
              <a:ext cx="216024" cy="28803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32185" y="3212831"/>
              <a:ext cx="1007932" cy="5762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rgbClr val="000000"/>
                  </a:solidFill>
                </a:rPr>
                <a:t>У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3348057" y="3357281"/>
              <a:ext cx="576188" cy="28731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3348057" y="3357281"/>
              <a:ext cx="576188" cy="28731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82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5148064" y="2204864"/>
              <a:ext cx="1656186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Прямоугольник 1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79264" y="3925824"/>
              <a:ext cx="304800" cy="298704"/>
            </a:xfrm>
            <a:prstGeom prst="rect">
              <a:avLst/>
            </a:prstGeom>
            <a:noFill/>
          </p:spPr>
        </p:pic>
        <p:pic>
          <p:nvPicPr>
            <p:cNvPr id="18" name="Прямоугольник 17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70192" y="3925824"/>
              <a:ext cx="298704" cy="298704"/>
            </a:xfrm>
            <a:prstGeom prst="rect">
              <a:avLst/>
            </a:prstGeom>
            <a:noFill/>
          </p:spPr>
        </p:pic>
        <p:pic>
          <p:nvPicPr>
            <p:cNvPr id="348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80312" y="2276872"/>
              <a:ext cx="136815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7236931" y="4004920"/>
              <a:ext cx="1655549" cy="5762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000000"/>
                  </a:solidFill>
                </a:rPr>
                <a:t>О = С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339752" y="4797152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9900"/>
                </a:solidFill>
              </a:rPr>
              <a:t>Абсцисса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36.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19266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323528" y="1484313"/>
            <a:ext cx="7920037" cy="3600450"/>
            <a:chOff x="683568" y="1484784"/>
            <a:chExt cx="7920880" cy="360040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2204864"/>
              <a:ext cx="1512168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755013" y="4508929"/>
              <a:ext cx="1368571" cy="576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rgbClr val="000000"/>
                  </a:solidFill>
                </a:rPr>
                <a:t>32</a:t>
              </a:r>
              <a:endParaRPr lang="ru-RU" sz="3600" b="1" dirty="0">
                <a:solidFill>
                  <a:srgbClr val="00000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55013" y="1484784"/>
              <a:ext cx="1440016" cy="576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000000"/>
                  </a:solidFill>
                </a:rPr>
                <a:t>К = Ф</a:t>
              </a:r>
            </a:p>
          </p:txBody>
        </p:sp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776" y="2204864"/>
              <a:ext cx="1584176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2483985" y="4580366"/>
              <a:ext cx="1727384" cy="504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000000"/>
                  </a:solidFill>
                </a:rPr>
                <a:t>С = К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699908" y="1556220"/>
              <a:ext cx="1224092" cy="576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000000"/>
                  </a:solidFill>
                </a:rPr>
                <a:t>О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3060308" y="1700681"/>
              <a:ext cx="576324" cy="28892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2987275" y="1700681"/>
              <a:ext cx="576324" cy="28892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5004048" y="2204864"/>
              <a:ext cx="1656186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Прямоугольник 1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39056" y="3998976"/>
              <a:ext cx="298704" cy="371856"/>
            </a:xfrm>
            <a:prstGeom prst="rect">
              <a:avLst/>
            </a:prstGeom>
            <a:noFill/>
          </p:spPr>
        </p:pic>
        <p:pic>
          <p:nvPicPr>
            <p:cNvPr id="13" name="Прямоугольник 17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23888" y="3998976"/>
              <a:ext cx="304800" cy="371856"/>
            </a:xfrm>
            <a:prstGeom prst="rect">
              <a:avLst/>
            </a:prstGeom>
            <a:noFill/>
          </p:spPr>
        </p:pic>
        <p:pic>
          <p:nvPicPr>
            <p:cNvPr id="14" name="Прямоугольник 1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42048" y="2212848"/>
              <a:ext cx="1426464" cy="2145792"/>
            </a:xfrm>
            <a:prstGeom prst="rect">
              <a:avLst/>
            </a:prstGeom>
            <a:noFill/>
          </p:spPr>
        </p:pic>
      </p:grpSp>
      <p:pic>
        <p:nvPicPr>
          <p:cNvPr id="15" name="Прямоугольник 1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293" y="1946082"/>
            <a:ext cx="298672" cy="37186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97047" y="5405964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Функция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37.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9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-108520" y="1196975"/>
            <a:ext cx="9073008" cy="4176713"/>
            <a:chOff x="1043608" y="1196752"/>
            <a:chExt cx="6984776" cy="4176464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5616" y="1196752"/>
              <a:ext cx="1644774" cy="222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Прямоугольник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7920" y="1335024"/>
              <a:ext cx="225552" cy="371856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7724" t="32260" r="26628" b="5908"/>
            <a:stretch>
              <a:fillRect/>
            </a:stretch>
          </p:blipFill>
          <p:spPr bwMode="auto">
            <a:xfrm>
              <a:off x="3491880" y="1268760"/>
              <a:ext cx="1728192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Прямоугольник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25568" y="1335024"/>
              <a:ext cx="225552" cy="371856"/>
            </a:xfrm>
            <a:prstGeom prst="rect">
              <a:avLst/>
            </a:prstGeom>
            <a:noFill/>
          </p:spPr>
        </p:pic>
        <p:pic>
          <p:nvPicPr>
            <p:cNvPr id="7" name="Прямоугольник 6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49568" y="1274064"/>
              <a:ext cx="1213104" cy="2145792"/>
            </a:xfrm>
            <a:prstGeom prst="rect">
              <a:avLst/>
            </a:prstGeom>
            <a:noFill/>
          </p:spPr>
        </p:pic>
        <p:pic>
          <p:nvPicPr>
            <p:cNvPr id="8" name="Прямоугольник 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24016" y="1261872"/>
              <a:ext cx="225552" cy="371856"/>
            </a:xfrm>
            <a:prstGeom prst="rect">
              <a:avLst/>
            </a:prstGeom>
            <a:noFill/>
          </p:spPr>
        </p:pic>
        <p:pic>
          <p:nvPicPr>
            <p:cNvPr id="9" name="Прямоугольник 9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808976" y="1261872"/>
              <a:ext cx="225552" cy="371856"/>
            </a:xfrm>
            <a:prstGeom prst="rect">
              <a:avLst/>
            </a:prstGeom>
            <a:noFill/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8" y="3645024"/>
              <a:ext cx="1856511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Прямоугольник 11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334768" y="3712464"/>
              <a:ext cx="225552" cy="371856"/>
            </a:xfrm>
            <a:prstGeom prst="rect">
              <a:avLst/>
            </a:prstGeom>
            <a:noFill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995936" y="3789040"/>
              <a:ext cx="1512168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Прямоугольник 13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27120" y="4937760"/>
              <a:ext cx="231648" cy="371856"/>
            </a:xfrm>
            <a:prstGeom prst="rect">
              <a:avLst/>
            </a:prstGeom>
            <a:noFill/>
          </p:spPr>
        </p:pic>
        <p:sp>
          <p:nvSpPr>
            <p:cNvPr id="14" name="Прямоугольник 13"/>
            <p:cNvSpPr/>
            <p:nvPr/>
          </p:nvSpPr>
          <p:spPr>
            <a:xfrm>
              <a:off x="5652120" y="5013176"/>
              <a:ext cx="216024" cy="36004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pic>
          <p:nvPicPr>
            <p:cNvPr id="15" name="Прямоугольник 15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09232" y="3724656"/>
              <a:ext cx="1213104" cy="1566672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2615504" y="5517232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Перпендикуляр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38.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1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  <a:latin typeface="+mn-lt"/>
              </a:rPr>
              <a:t>3</a:t>
            </a:r>
            <a:r>
              <a:rPr lang="ru-RU" sz="4800" b="1" dirty="0" smtClean="0">
                <a:solidFill>
                  <a:srgbClr val="0033CC"/>
                </a:solidFill>
                <a:latin typeface="+mn-lt"/>
              </a:rPr>
              <a:t>.Что есть у каждого слова, растения и уравнения?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2816"/>
            <a:ext cx="8229600" cy="452596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Корень.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81300"/>
            <a:ext cx="2203450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429000"/>
            <a:ext cx="33337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852738"/>
            <a:ext cx="2520950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14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51521" y="1700212"/>
            <a:ext cx="8460680" cy="2952923"/>
            <a:chOff x="683568" y="1700808"/>
            <a:chExt cx="8028384" cy="2736300"/>
          </a:xfrm>
        </p:grpSpPr>
        <p:pic>
          <p:nvPicPr>
            <p:cNvPr id="3" name="Прямоугольник 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1792" y="1706880"/>
              <a:ext cx="1133856" cy="1859280"/>
            </a:xfrm>
            <a:prstGeom prst="rect">
              <a:avLst/>
            </a:prstGeom>
            <a:noFill/>
          </p:spPr>
        </p:pic>
        <p:pic>
          <p:nvPicPr>
            <p:cNvPr id="4" name="Рисунок 3" descr="а8 00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22832" y="2487168"/>
              <a:ext cx="1597152" cy="1956816"/>
            </a:xfrm>
            <a:prstGeom prst="rect">
              <a:avLst/>
            </a:prstGeom>
            <a:noFill/>
          </p:spPr>
        </p:pic>
        <p:pic>
          <p:nvPicPr>
            <p:cNvPr id="5325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7724" t="39394" r="26628" b="5908"/>
            <a:stretch>
              <a:fillRect/>
            </a:stretch>
          </p:blipFill>
          <p:spPr bwMode="auto">
            <a:xfrm>
              <a:off x="3563888" y="2492896"/>
              <a:ext cx="1512168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5148064" y="2420888"/>
              <a:ext cx="216024" cy="36004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275856" y="2420888"/>
              <a:ext cx="216024" cy="36004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pic>
          <p:nvPicPr>
            <p:cNvPr id="5325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8184" y="2708920"/>
              <a:ext cx="1259582" cy="1716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5940152" y="2852936"/>
              <a:ext cx="216024" cy="36004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pic>
          <p:nvPicPr>
            <p:cNvPr id="10" name="Прямоугольник 9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28560" y="1639824"/>
              <a:ext cx="1249680" cy="1780032"/>
            </a:xfrm>
            <a:prstGeom prst="rect">
              <a:avLst/>
            </a:prstGeom>
            <a:noFill/>
          </p:spPr>
        </p:pic>
      </p:grpSp>
      <p:sp>
        <p:nvSpPr>
          <p:cNvPr id="12" name="TextBox 11"/>
          <p:cNvSpPr txBox="1"/>
          <p:nvPr/>
        </p:nvSpPr>
        <p:spPr>
          <a:xfrm>
            <a:off x="2579824" y="5301208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Гипотенуза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39.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7285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51520" y="2139951"/>
            <a:ext cx="8276530" cy="2801217"/>
            <a:chOff x="480" y="1348"/>
            <a:chExt cx="4892" cy="1578"/>
          </a:xfrm>
        </p:grpSpPr>
        <p:pic>
          <p:nvPicPr>
            <p:cNvPr id="6" name="Прямоугольник 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348"/>
              <a:ext cx="1444" cy="1578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839" y="2296"/>
              <a:ext cx="272" cy="2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000000"/>
                  </a:solidFill>
                </a:rPr>
                <a:t>С</a:t>
              </a: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E5D5C6"/>
                </a:clrFrom>
                <a:clrTo>
                  <a:srgbClr val="E5D5C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90" y="1389"/>
              <a:ext cx="1724" cy="1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2381" y="1661"/>
              <a:ext cx="136" cy="227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solidFill>
                    <a:srgbClr val="000000"/>
                  </a:solidFill>
                  <a:latin typeface="+mn-lt"/>
                </a:rPr>
                <a:t>,</a:t>
              </a:r>
            </a:p>
          </p:txBody>
        </p:sp>
        <p:pic>
          <p:nvPicPr>
            <p:cNvPr id="10" name="Прямоугольник 9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43" y="1394"/>
              <a:ext cx="1129" cy="1440"/>
            </a:xfrm>
            <a:prstGeom prst="rect">
              <a:avLst/>
            </a:prstGeom>
            <a:noFill/>
          </p:spPr>
        </p:pic>
      </p:grpSp>
      <p:sp>
        <p:nvSpPr>
          <p:cNvPr id="11" name="TextBox 10"/>
          <p:cNvSpPr txBox="1"/>
          <p:nvPr/>
        </p:nvSpPr>
        <p:spPr>
          <a:xfrm>
            <a:off x="2615504" y="5517232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Высота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40.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7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v/vic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640960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41.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Вычитание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6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48197"/>
            <a:ext cx="8625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42. На </a:t>
            </a:r>
            <a:r>
              <a:rPr lang="ru-RU" sz="4800" b="1" dirty="0">
                <a:solidFill>
                  <a:srgbClr val="0000CC"/>
                </a:solidFill>
              </a:rPr>
              <a:t>руках 10 пальцев. </a:t>
            </a:r>
            <a:endParaRPr lang="ru-RU" sz="4800" b="1" dirty="0" smtClean="0">
              <a:solidFill>
                <a:srgbClr val="0000CC"/>
              </a:solidFill>
            </a:endParaRPr>
          </a:p>
          <a:p>
            <a:r>
              <a:rPr lang="ru-RU" sz="4800" b="1" dirty="0" smtClean="0">
                <a:solidFill>
                  <a:srgbClr val="0000CC"/>
                </a:solidFill>
              </a:rPr>
              <a:t>Сколько </a:t>
            </a:r>
            <a:r>
              <a:rPr lang="ru-RU" sz="4800" b="1" dirty="0">
                <a:solidFill>
                  <a:srgbClr val="0000CC"/>
                </a:solidFill>
              </a:rPr>
              <a:t>пальцев на 10 руках?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4650542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9900"/>
                </a:solidFill>
              </a:rPr>
              <a:t>50</a:t>
            </a:r>
            <a:endParaRPr lang="ru-RU" sz="6000" b="1" dirty="0">
              <a:solidFill>
                <a:srgbClr val="FF9900"/>
              </a:solidFill>
            </a:endParaRPr>
          </a:p>
        </p:txBody>
      </p:sp>
      <p:pic>
        <p:nvPicPr>
          <p:cNvPr id="5122" name="Picture 2" descr="H:\Неделя ФМИТ 13.03-17.03.2023\Без назван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357438"/>
            <a:ext cx="3879874" cy="387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81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i/izm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4" y="1340768"/>
            <a:ext cx="8856984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Измерение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43.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4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k/kombinat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21" y="1916832"/>
            <a:ext cx="9178321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Комбинаторика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44.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8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45.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Кратное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seninvg07.narod.ru/000_main/rebus/matem/k/krat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0" y="1699648"/>
            <a:ext cx="8964488" cy="22486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69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46.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Многозначное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seninvg07.narod.ru/000_main/rebus/matem/m/mn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" y="1700808"/>
            <a:ext cx="9104812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114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47.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Многогранник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seninvg07.narod.ru/000_main/rebus/matem/m/mn_g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24" y="1340768"/>
            <a:ext cx="9144000" cy="2522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89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48.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Натуральное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seninvg07.narod.ru/000_main/rebus/matem/n/nat_o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5" y="1484784"/>
            <a:ext cx="9109355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23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</a:rPr>
              <a:t>4</a:t>
            </a:r>
            <a:r>
              <a:rPr lang="ru-RU" sz="4800" b="1" dirty="0" smtClean="0">
                <a:solidFill>
                  <a:srgbClr val="0033CC"/>
                </a:solidFill>
              </a:rPr>
              <a:t>.Какие геометрические фигуры дружат с солнцем?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2" y="1988840"/>
            <a:ext cx="8229600" cy="452596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Лучи.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312" y="3284984"/>
            <a:ext cx="2874963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23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49.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o/otrez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24" y="1268760"/>
            <a:ext cx="9144000" cy="27526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Отрезок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48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50.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Прямоугольник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seninvg07.narod.ru/000_main/rebus/matem/p/prjam_ugo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7" y="1340768"/>
            <a:ext cx="9143999" cy="23901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94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seninvg07.narod.ru/000_main/rebus/matem/a/aksiom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8640960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Аксиома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51.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a/argumen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0" y="2492896"/>
            <a:ext cx="8820471" cy="217186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Аргумент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52.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7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v/velic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9" y="1988840"/>
            <a:ext cx="9036495" cy="23802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Величина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53.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04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b/bis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640960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Биссектриса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54.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1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v/vichisl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928991" cy="23206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Вычисление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55.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6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v/vz_ob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1" y="908720"/>
            <a:ext cx="9036496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84971" y="5949279"/>
            <a:ext cx="71251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9900"/>
                </a:solidFill>
              </a:rPr>
              <a:t>Взаимно обратные дроби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56.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6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v/viraz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784976" cy="21766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Вычисление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57.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0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</a:rPr>
              <a:t>Какая дуга вошла в историю 20 века?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4000" b="1" dirty="0" smtClean="0">
              <a:solidFill>
                <a:srgbClr val="FF9900"/>
              </a:solidFill>
            </a:endParaRPr>
          </a:p>
          <a:p>
            <a:pPr eaLnBrk="1" hangingPunct="1">
              <a:buFontTx/>
              <a:buNone/>
            </a:pPr>
            <a:endParaRPr lang="ru-RU" sz="4000" b="1" dirty="0">
              <a:solidFill>
                <a:srgbClr val="FF9900"/>
              </a:solidFill>
            </a:endParaRPr>
          </a:p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FF9900"/>
                </a:solidFill>
              </a:rPr>
              <a:t>Курская дуга.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3409950" cy="475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5733256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58.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0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</a:rPr>
              <a:t>5</a:t>
            </a:r>
            <a:r>
              <a:rPr lang="ru-RU" sz="4800" b="1" dirty="0" smtClean="0">
                <a:solidFill>
                  <a:srgbClr val="0033CC"/>
                </a:solidFill>
              </a:rPr>
              <a:t>.Географический конус-это…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Вулкан.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565400"/>
            <a:ext cx="4392612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59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22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33CC"/>
                </a:solidFill>
              </a:rPr>
              <a:t>Вечнозеленый конус – это…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4000" b="1" dirty="0" smtClean="0">
              <a:solidFill>
                <a:srgbClr val="FF9900"/>
              </a:solidFill>
            </a:endParaRPr>
          </a:p>
          <a:p>
            <a:pPr eaLnBrk="1" hangingPunct="1">
              <a:buFontTx/>
              <a:buNone/>
            </a:pPr>
            <a:endParaRPr lang="ru-RU" sz="4000" b="1" dirty="0">
              <a:solidFill>
                <a:srgbClr val="FF9900"/>
              </a:solidFill>
            </a:endParaRPr>
          </a:p>
          <a:p>
            <a:pPr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Кипарис.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4065587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59.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5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6438" y="409228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 smtClean="0">
                <a:solidFill>
                  <a:srgbClr val="0033CC"/>
                </a:solidFill>
              </a:rPr>
              <a:t>Назовите меру для лиха и изюма.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438" y="1772816"/>
            <a:ext cx="8229600" cy="452596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Фунт.</a:t>
            </a:r>
          </a:p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Фунт лиха и фунт изюма</a:t>
            </a:r>
            <a:r>
              <a:rPr lang="ru-RU" sz="4800" dirty="0" smtClean="0"/>
              <a:t>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89040"/>
            <a:ext cx="4999037" cy="266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00CC"/>
                </a:solidFill>
              </a:rPr>
              <a:t>6</a:t>
            </a:r>
            <a:r>
              <a:rPr lang="ru-RU" sz="4800" b="1" dirty="0" smtClean="0">
                <a:solidFill>
                  <a:srgbClr val="0000CC"/>
                </a:solidFill>
              </a:rPr>
              <a:t>0.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8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1498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</a:rPr>
              <a:t>Какая цифра широко известна в мировой политике, да ещё с эпитетом «большая»?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FF9900"/>
                </a:solidFill>
              </a:rPr>
              <a:t>«Большая восьмерка»</a:t>
            </a:r>
          </a:p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FF9900"/>
                </a:solidFill>
              </a:rPr>
              <a:t>неформальный клуб президентов восьми государств.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77072"/>
            <a:ext cx="31718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49731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61.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20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</a:rPr>
              <a:t>В какие «цифры» люди одеваются?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FF9900"/>
                </a:solidFill>
              </a:rPr>
              <a:t>В костюм-двойку и костюм-тройку.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9972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62.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3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</a:rPr>
              <a:t>Назовите «математические» растения.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FF9900"/>
                </a:solidFill>
              </a:rPr>
              <a:t>Тысячелистник, столетник…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924175"/>
            <a:ext cx="2089150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781300"/>
            <a:ext cx="2395537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24328" y="5668963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63.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3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g/geomet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" y="1988840"/>
            <a:ext cx="9036496" cy="24364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007129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9900"/>
                </a:solidFill>
              </a:rPr>
              <a:t>Геометрическое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64.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6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d/dlin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048672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157192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Длина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65.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d/dejst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8712968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Действие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66.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85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ninvg07.narod.ru/000_main/rebus/matem/d/dia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640959" cy="24529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Диагональ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67.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5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64704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00CC"/>
                </a:solidFill>
              </a:rPr>
              <a:t>Число, изображаемое единицей с 15 нулями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72468"/>
            <a:ext cx="7354887" cy="45259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Квадриллион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400425" y="3457575"/>
            <a:ext cx="24447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 dirty="0">
                <a:solidFill>
                  <a:srgbClr val="FF9900"/>
                </a:solidFill>
              </a:rPr>
              <a:t>10</a:t>
            </a:r>
            <a:r>
              <a:rPr lang="ru-RU" sz="9600" b="1" baseline="30000" dirty="0">
                <a:solidFill>
                  <a:srgbClr val="FF9900"/>
                </a:solidFill>
              </a:rPr>
              <a:t>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68.</a:t>
            </a:r>
            <a:endParaRPr lang="ru-RU" sz="4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3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</a:rPr>
              <a:t>6</a:t>
            </a:r>
            <a:r>
              <a:rPr lang="ru-RU" sz="4800" b="1" dirty="0" smtClean="0">
                <a:solidFill>
                  <a:srgbClr val="0033CC"/>
                </a:solidFill>
              </a:rPr>
              <a:t>.Какую форму имеют соты пчел, ячейки глаз насекомых?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Форму правильного шестиугольника.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40584"/>
            <a:ext cx="3240087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94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69.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d/diag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784976" cy="23926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Диаграмма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27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70.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i/izob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9036496" cy="24646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Изображение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3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71.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k/koor_j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856983" cy="24227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Координатная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82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00CC"/>
                </a:solidFill>
              </a:rPr>
              <a:t>7</a:t>
            </a:r>
            <a:r>
              <a:rPr lang="ru-RU" sz="4800" b="1" dirty="0" smtClean="0">
                <a:solidFill>
                  <a:srgbClr val="0000CC"/>
                </a:solidFill>
              </a:rPr>
              <a:t>2.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m/mn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2580"/>
            <a:ext cx="9144000" cy="21964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Многозначное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59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73.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o/okruz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12968" cy="22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Окружность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85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74.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o/okrugl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4232"/>
            <a:ext cx="8964488" cy="21046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Округление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86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75.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o/ostato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2" y="1124744"/>
            <a:ext cx="8706207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Остаток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00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76.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p/povt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5" y="1539437"/>
            <a:ext cx="8784976" cy="25943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498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Повторение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53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77.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p/pereme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12968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5904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Переместительное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32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78.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p/par_p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7510"/>
            <a:ext cx="8496943" cy="230921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51720" y="4654986"/>
            <a:ext cx="5904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Параллелепипед</a:t>
            </a:r>
            <a:endParaRPr lang="ru-RU" sz="4800" b="1" dirty="0">
              <a:solidFill>
                <a:srgbClr val="FF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20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18487" cy="1282700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</a:rPr>
              <a:t>7</a:t>
            </a:r>
            <a:r>
              <a:rPr lang="ru-RU" sz="4800" b="1" dirty="0" smtClean="0">
                <a:solidFill>
                  <a:srgbClr val="0033CC"/>
                </a:solidFill>
              </a:rPr>
              <a:t>.Какую геометрическую фигуру носят на голове мужчины?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20888"/>
            <a:ext cx="8229600" cy="4065588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Цилиндр.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86480"/>
            <a:ext cx="3311525" cy="35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68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79.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s/soche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0985"/>
            <a:ext cx="835292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seninvg07.narod.ru/000_main/rebus/matem/s/svojs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776864" cy="25571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39552" y="5517232"/>
            <a:ext cx="7543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9900"/>
                </a:solidFill>
              </a:rPr>
              <a:t>Сочетательное свойство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01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998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CC"/>
                </a:solidFill>
              </a:rPr>
              <a:t>80.</a:t>
            </a:r>
            <a:endParaRPr lang="ru-RU" sz="48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http://www.seninvg07.narod.ru/000_main/rebus/matem/s/sosta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10" y="857672"/>
            <a:ext cx="7049701" cy="2355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seninvg07.narod.ru/000_main/rebus/matem/ch/chisl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5184576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39552" y="5517232"/>
            <a:ext cx="7543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solidFill>
                  <a:srgbClr val="FF9900"/>
                </a:solidFill>
              </a:rPr>
              <a:t>Составное число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60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Используемые Интернет-ресурсы:</a:t>
            </a: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hlinkClick r:id="rId2"/>
              </a:rPr>
              <a:t>1. https</a:t>
            </a:r>
            <a:r>
              <a:rPr lang="ru-RU" sz="2400" u="sng" dirty="0">
                <a:hlinkClick r:id="rId2"/>
              </a:rPr>
              <a:t>://infourok.ru/rebusi-na-urokah-matematiki-3269977.html</a:t>
            </a:r>
            <a:endParaRPr lang="ru-RU" sz="2400" dirty="0"/>
          </a:p>
          <a:p>
            <a:r>
              <a:rPr lang="ru-RU" sz="2400" u="sng" dirty="0" smtClean="0">
                <a:hlinkClick r:id="rId3"/>
              </a:rPr>
              <a:t>2. https</a:t>
            </a:r>
            <a:r>
              <a:rPr lang="ru-RU" sz="2400" u="sng" dirty="0">
                <a:hlinkClick r:id="rId3"/>
              </a:rPr>
              <a:t>://znanio.ru/media/prezentatsiya-po-matematike--matematicheskie-rebusy--</a:t>
            </a:r>
            <a:r>
              <a:rPr lang="ru-RU" sz="2400" u="sng" dirty="0" smtClean="0">
                <a:hlinkClick r:id="rId3"/>
              </a:rPr>
              <a:t>6-klass-2620485</a:t>
            </a:r>
            <a:endParaRPr lang="ru-RU" sz="2400" u="sng" dirty="0" smtClean="0"/>
          </a:p>
          <a:p>
            <a:r>
              <a:rPr lang="ru-RU" sz="2400" u="sng" dirty="0" smtClean="0"/>
              <a:t>3. </a:t>
            </a:r>
            <a:r>
              <a:rPr lang="ru-RU" sz="2400" dirty="0"/>
              <a:t>Методическая </a:t>
            </a:r>
            <a:r>
              <a:rPr lang="ru-RU" sz="2400" dirty="0" smtClean="0"/>
              <a:t>разработка </a:t>
            </a:r>
            <a:r>
              <a:rPr lang="ru-RU" sz="2400" b="1" dirty="0" smtClean="0"/>
              <a:t>«Ребусы </a:t>
            </a:r>
            <a:r>
              <a:rPr lang="ru-RU" sz="2400" b="1" dirty="0"/>
              <a:t>на уроках математики»</a:t>
            </a:r>
            <a:endParaRPr lang="ru-RU" sz="2400" dirty="0"/>
          </a:p>
          <a:p>
            <a:r>
              <a:rPr lang="ru-RU" sz="2400" dirty="0"/>
              <a:t> </a:t>
            </a:r>
            <a:r>
              <a:rPr lang="ru-RU" sz="2400" dirty="0" smtClean="0"/>
              <a:t>учителя математики </a:t>
            </a:r>
            <a:r>
              <a:rPr lang="ru-RU" sz="2400" dirty="0" err="1" smtClean="0"/>
              <a:t>Чунихиной</a:t>
            </a:r>
            <a:r>
              <a:rPr lang="ru-RU" sz="2400" dirty="0" smtClean="0"/>
              <a:t> </a:t>
            </a:r>
            <a:r>
              <a:rPr lang="ru-RU" sz="2400" dirty="0"/>
              <a:t>И.П.</a:t>
            </a:r>
          </a:p>
          <a:p>
            <a:r>
              <a:rPr lang="ru-RU" sz="2400" dirty="0"/>
              <a:t> </a:t>
            </a:r>
          </a:p>
          <a:p>
            <a:endParaRPr lang="ru-RU" sz="2400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18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362950" cy="1498600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33CC"/>
                </a:solidFill>
              </a:rPr>
              <a:t>8</a:t>
            </a:r>
            <a:r>
              <a:rPr lang="ru-RU" sz="4800" b="1" dirty="0" smtClean="0">
                <a:solidFill>
                  <a:srgbClr val="0033CC"/>
                </a:solidFill>
              </a:rPr>
              <a:t>.Эмблемой какого автомобиля являются четыре кольца?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563" y="2276872"/>
            <a:ext cx="8229600" cy="421005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800" b="1" dirty="0" smtClean="0">
                <a:solidFill>
                  <a:srgbClr val="FF9900"/>
                </a:solidFill>
              </a:rPr>
              <a:t>«Ауди»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391025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21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779</Words>
  <Application>Microsoft Office PowerPoint</Application>
  <PresentationFormat>Экран (4:3)</PresentationFormat>
  <Paragraphs>240</Paragraphs>
  <Slides>82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82</vt:i4>
      </vt:variant>
    </vt:vector>
  </HeadingPairs>
  <TitlesOfParts>
    <vt:vector size="83" baseType="lpstr">
      <vt:lpstr>Тема Office</vt:lpstr>
      <vt:lpstr>Интеллектуальные гонки</vt:lpstr>
      <vt:lpstr>Презентация PowerPoint</vt:lpstr>
      <vt:lpstr>2.Без чего не могут обойтись охотники, барабанщики и математики?</vt:lpstr>
      <vt:lpstr>3.Что есть у каждого слова, растения и уравнения?</vt:lpstr>
      <vt:lpstr>4.Какие геометрические фигуры дружат с солнцем?</vt:lpstr>
      <vt:lpstr>5.Географический конус-это…</vt:lpstr>
      <vt:lpstr>6.Какую форму имеют соты пчел, ячейки глаз насекомых?</vt:lpstr>
      <vt:lpstr>7.Какую геометрическую фигуру носят на голове мужчины?</vt:lpstr>
      <vt:lpstr>8.Эмблемой какого автомобиля являются четыре кольца?</vt:lpstr>
      <vt:lpstr>9.Какое математическое действие с клетками обеспечивает рост органов живого организма?</vt:lpstr>
      <vt:lpstr>Вопрос №10</vt:lpstr>
      <vt:lpstr>Вопрос №11</vt:lpstr>
      <vt:lpstr>Вопрос №12</vt:lpstr>
      <vt:lpstr>Вопрос №13</vt:lpstr>
      <vt:lpstr>Вопрос №14</vt:lpstr>
      <vt:lpstr>Вопрос №15</vt:lpstr>
      <vt:lpstr>Вопрос №16</vt:lpstr>
      <vt:lpstr>Вопрос №17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</vt:lpstr>
      <vt:lpstr>Отрезок</vt:lpstr>
      <vt:lpstr>Минус</vt:lpstr>
      <vt:lpstr>Пифагор</vt:lpstr>
      <vt:lpstr>Пирамида</vt:lpstr>
      <vt:lpstr>Модуль</vt:lpstr>
      <vt:lpstr>Аксиома</vt:lpstr>
      <vt:lpstr>Один</vt:lpstr>
      <vt:lpstr>Восемь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Какая дуга вошла в историю 20 века?</vt:lpstr>
      <vt:lpstr>Вечнозеленый конус – это…</vt:lpstr>
      <vt:lpstr>Назовите меру для лиха и изюма.</vt:lpstr>
      <vt:lpstr>Какая цифра широко известна в мировой политике, да ещё с эпитетом «большая»?</vt:lpstr>
      <vt:lpstr>В какие «цифры» люди одеваются?</vt:lpstr>
      <vt:lpstr>Назовите «математические» растения.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Число, изображаемое единицей с 15 нулями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Интеллектуальные гонки</dc:title>
  <dc:creator>Home</dc:creator>
  <cp:lastModifiedBy>Home</cp:lastModifiedBy>
  <cp:revision>17</cp:revision>
  <dcterms:created xsi:type="dcterms:W3CDTF">2023-03-15T09:36:16Z</dcterms:created>
  <dcterms:modified xsi:type="dcterms:W3CDTF">2023-05-02T09:50:36Z</dcterms:modified>
</cp:coreProperties>
</file>