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5"/>
  </p:notesMasterIdLst>
  <p:sldIdLst>
    <p:sldId id="256" r:id="rId2"/>
    <p:sldId id="260" r:id="rId3"/>
    <p:sldId id="266" r:id="rId4"/>
    <p:sldId id="268" r:id="rId5"/>
    <p:sldId id="269" r:id="rId6"/>
    <p:sldId id="265" r:id="rId7"/>
    <p:sldId id="267" r:id="rId8"/>
    <p:sldId id="270" r:id="rId9"/>
    <p:sldId id="261" r:id="rId10"/>
    <p:sldId id="281" r:id="rId11"/>
    <p:sldId id="282" r:id="rId12"/>
    <p:sldId id="271" r:id="rId13"/>
    <p:sldId id="259" r:id="rId14"/>
    <p:sldId id="272" r:id="rId15"/>
    <p:sldId id="289" r:id="rId16"/>
    <p:sldId id="288" r:id="rId17"/>
    <p:sldId id="273" r:id="rId18"/>
    <p:sldId id="274" r:id="rId19"/>
    <p:sldId id="275" r:id="rId20"/>
    <p:sldId id="276" r:id="rId21"/>
    <p:sldId id="290" r:id="rId22"/>
    <p:sldId id="263" r:id="rId23"/>
    <p:sldId id="264" r:id="rId24"/>
    <p:sldId id="284" r:id="rId25"/>
    <p:sldId id="286" r:id="rId26"/>
    <p:sldId id="292" r:id="rId27"/>
    <p:sldId id="278" r:id="rId28"/>
    <p:sldId id="287" r:id="rId29"/>
    <p:sldId id="285" r:id="rId30"/>
    <p:sldId id="277" r:id="rId31"/>
    <p:sldId id="283" r:id="rId32"/>
    <p:sldId id="291" r:id="rId33"/>
    <p:sldId id="25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80" units="cm"/>
          <inkml:channel name="Y" type="integer" max="1050" units="cm"/>
        </inkml:traceFormat>
        <inkml:channelProperties>
          <inkml:channelProperty channel="X" name="resolution" value="28.33052" units="1/cm"/>
          <inkml:channelProperty channel="Y" name="resolution" value="28.37838" units="1/cm"/>
        </inkml:channelProperties>
      </inkml:inkSource>
      <inkml:timestamp xml:id="ts0" timeString="2014-04-13T06:19:14.758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15240 13916,'0'0,"0"0,0-19,0 19,0-18,0-18,0 18,0 0,0-19,-18 19,0-18,0 18,18 0,0 0,-36-19,36 19,-37 0,37 18,-18-18,18 0,0 18,0 0,0-18,-18 18,18-19,-18 1,0 18,0-36,-1 36,19-18,-18-18,-18 17,36 1,-18 0,0 0,0 18,18 0,0-18,0 0,-19 18,1-18,18 18,-18-19,0 1,0 18,18 0,0 0,-18-18,-19 18,1-18,18 18,-18 0,-1-18,37 18,-18 0,0 0,18-18,0 18,-54-73,36 37,-19 0,19 36,18-19,-18 1,18 18,0-18,-18-18,18 18,-18 0,18-1,0 1,-18 0,18-18,0 18,0 0,0-1,0 1,-19 18,19-36,0 18,-18 18,0 0,0 0,18-18,-36-37,36 37,-37-18,37 18,0 18,-18 0,0-73,18 73,-18 0,18-18,-36-36,36 54,0 0,-73-55,37 55,36-18,-18 18,0 0,18-18,-73-18,37 17,-19 1,19 0,0 0,18 0,-1 0,-17 18,18-55,18 37,0 0,-18 18,18-54,-18 17,18 19,-18 0,18 0,0 0,-19 18,19-18,0-37,-18 55,18-36,-18 18,18 18,-18-37,18 19,0 18,0 0,-36-36,18 18,-1 18,19-18,-18 18,-18-18,36-1,-36 1,18 18,-73-90,73 53,0 19,-1 18,1-18,18 0,0-18,0 17,-18-17,0 36,18-18,-18 18,18-18,0 0,0 18,-18-55,18 37,0 18,0-18,-18 0,-37-37,55 37,-18 0,18-18,-18 18,0 18,-37-91,55 73,0 18,-18-18,-18 0,36-19,-18 37,0 0,18-18,-19 18,-35-72,0 35,17 19,1 0,0 18,36-18,-18 18,18-18,-37 0,37 18,0-37,0 19,-18 18,18 0,0-18,-18 18,18-54,0 17,0 19,0 0,0 0,0 18,0 0,18-36,-18 17,0 19,0 0,0-36,36 0,-36 18,19 0,-1-19,-18 19,18-18,-18 18,0 0,0 18,18-19,-18 1,0 0,18 0,-18 0,0 18,18-18,-18-37,0 19,0 0,0-1,0 37,0-18,0 0,0-18,0 36,0-18,0 0,-54-91,36 54,18 37,-18 0,-1-18,19 36,-18-37,18 19,0 18,-18 0,0-36,0 18,0 0,18 0,0-37,0 19,-18 0,18 17,0 1,0 18,0-18,0-18,0 18,0 0,0-37,0 37,0-36,18-55,-18 72,0 37,18-36,-18-18,0 36,36-37,-18 37,-18 0,0 18,0-18,0 0,0-1,0 1,0 18,-54-109,54 73,-18 18,-19-36,37 35,-54-53,54 72,-73-109,55 73,18 18,-18 18,-36-109,54 91,-18 18,18-19,-55-71,55 72,0 18,-18-55,18 37,0 18,0 0,0-18,0 0,0 0,0 18,18-19,-18 1,0 18,0-18,18 18,-18-36,0 36,-18-36,0-1,0 19,18 18,0-18,0 0,-55-91,55 109,-18-36,18 18,-18-1,18 1,-18 0,18 0,0-36,0 17,0 37,0-54,0 54,0-18,36-91,1 73,17-55,-18 55,-36 17,0 1,18-72,19-1,-37 91,0-127,0 72,18 1,-18 36,0-37,0 37,0-72,-18-56,0 128,18 0,-19 0,1 0,18 0,-36-73,18 55,-18 18,36 18,-19-37,1 19,18 18,-18-72,18 53,-18-35,18 36,0-127,0 108,0 19,0-36,0 36,0 18,18-55,-18 19,36 36,-36-18,0 0,37-19,-19 19,-18 0,0 0,36-18,-18-19,0 1,-18 36,19-109,-19 90,0-17,0 36,0-37,0 19,0 0,0 36,-37-73,37 55</inkml:trace>
  <inkml:trace contextRef="#ctx0" brushRef="#br0" timeOffset="671.875">12102 4209,'-37'-72,"37"53,-36-71,36 90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BB37B-DEDC-4332-96CC-70E9848D6FC9}" type="datetimeFigureOut">
              <a:rPr lang="ru-RU" smtClean="0"/>
              <a:t>18.04.2014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C3966-6711-47A6-BCE2-7293812E5D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278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35D95-23BC-491B-A3F5-2E8803D2A63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358E-EB3E-4D49-9F5E-3C37089AEB1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A339B-0BE5-4CF8-B492-0886893716F6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AA43A-F266-49CD-929E-71CF19C06DE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08B1B-AA12-4967-8B1A-698365FD1321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9364-88DA-44A1-BF97-6B9BC4D0ECD1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742-2A73-41AE-ACDB-C73AFE6F513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7C83-7947-4FCE-A491-955AD759D30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8744-5CEE-4941-B14C-5C5F07650846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60D2A-23C4-47A7-97F7-2EC49E9B61D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6B853-9A43-43B8-9DF0-5109B6D442A4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A3994-79F8-4C55-9482-7A4FD5AA3B4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.jpeg"/><Relationship Id="rId7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9.xml"/><Relationship Id="rId4" Type="http://schemas.openxmlformats.org/officeDocument/2006/relationships/image" Target="../media/image2.png"/><Relationship Id="rId9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2 класс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Водные богатства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20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289" y="116632"/>
            <a:ext cx="6512511" cy="864096"/>
          </a:xfrm>
        </p:spPr>
        <p:txBody>
          <a:bodyPr/>
          <a:lstStyle/>
          <a:p>
            <a:r>
              <a:rPr lang="ru-RU" dirty="0">
                <a:solidFill>
                  <a:srgbClr val="3333CC"/>
                </a:solidFill>
                <a:latin typeface="Comic Sans MS" pitchFamily="66" charset="0"/>
              </a:rPr>
              <a:t>Отгадайте загадки: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5084763"/>
            <a:ext cx="8229600" cy="1041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4" name="Picture 4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180" y="1158875"/>
            <a:ext cx="3810000" cy="468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979613" y="1916113"/>
            <a:ext cx="5153025" cy="2098675"/>
          </a:xfrm>
          <a:prstGeom prst="rect">
            <a:avLst/>
          </a:prstGeom>
          <a:solidFill>
            <a:srgbClr val="FFFF66"/>
          </a:solidFill>
          <a:ln w="57150">
            <a:solidFill>
              <a:srgbClr val="CC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Чуть дрожит на ветерке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Лента на просторе,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Узкий кончик в роднике,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А широкий – в море.</a:t>
            </a:r>
          </a:p>
        </p:txBody>
      </p:sp>
      <p:pic>
        <p:nvPicPr>
          <p:cNvPr id="5126" name="Picture 6" descr="ffffff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005263"/>
            <a:ext cx="1435100" cy="26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16" y="1383666"/>
            <a:ext cx="7127875" cy="470535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203575" y="5949950"/>
            <a:ext cx="1203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0000"/>
                </a:solidFill>
                <a:latin typeface="Comic Sans MS" pitchFamily="66" charset="0"/>
              </a:rPr>
              <a:t>РЕКА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2268538" y="1628775"/>
            <a:ext cx="4164012" cy="2079625"/>
          </a:xfrm>
          <a:prstGeom prst="rect">
            <a:avLst/>
          </a:prstGeom>
          <a:solidFill>
            <a:srgbClr val="00FF99"/>
          </a:solidFill>
          <a:ln w="38100">
            <a:solidFill>
              <a:srgbClr val="00CC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К маме речке бегу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И молчать не могу.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Я её сын родной,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А родился – весной.</a:t>
            </a:r>
          </a:p>
        </p:txBody>
      </p:sp>
      <p:pic>
        <p:nvPicPr>
          <p:cNvPr id="5131" name="Picture 11" descr="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14" y="1340803"/>
            <a:ext cx="6696075" cy="4748213"/>
          </a:xfrm>
          <a:prstGeom prst="rect">
            <a:avLst/>
          </a:prstGeom>
          <a:noFill/>
          <a:ln w="3810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3132138" y="6021388"/>
            <a:ext cx="14620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0000"/>
                </a:solidFill>
                <a:latin typeface="Comic Sans MS" pitchFamily="66" charset="0"/>
              </a:rPr>
              <a:t>РУЧЕЙ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1588292" y="1158875"/>
            <a:ext cx="5589588" cy="3054350"/>
          </a:xfrm>
          <a:prstGeom prst="rect">
            <a:avLst/>
          </a:prstGeom>
          <a:solidFill>
            <a:srgbClr val="9999FF"/>
          </a:solidFill>
          <a:ln w="38100">
            <a:solidFill>
              <a:srgbClr val="66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Шириною широко,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Глубиною глубоко,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День и ночь о берег бьётся.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Из него воды не пьётся,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Потому что не вкусна –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И горька, и солона.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3132138" y="6021388"/>
            <a:ext cx="13319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0000"/>
                </a:solidFill>
                <a:latin typeface="Comic Sans MS" pitchFamily="66" charset="0"/>
              </a:rPr>
              <a:t>МОРЕ</a:t>
            </a:r>
          </a:p>
        </p:txBody>
      </p:sp>
      <p:pic>
        <p:nvPicPr>
          <p:cNvPr id="5136" name="Picture 16" descr="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16" y="1185229"/>
            <a:ext cx="7056437" cy="480695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1331913" y="2133600"/>
            <a:ext cx="5988050" cy="2079625"/>
          </a:xfrm>
          <a:prstGeom prst="rect">
            <a:avLst/>
          </a:prstGeom>
          <a:solidFill>
            <a:srgbClr val="B2B2B2"/>
          </a:solidFill>
          <a:ln w="38100">
            <a:solidFill>
              <a:srgbClr val="5F5F5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Не проедешь, не пройдёшь –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Обойдёшь сторонкой.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И водицы не попьёшь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С синеватой плёнкой.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2987675" y="6021388"/>
            <a:ext cx="1978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0000"/>
                </a:solidFill>
                <a:latin typeface="Comic Sans MS" pitchFamily="66" charset="0"/>
              </a:rPr>
              <a:t>БОЛОТО</a:t>
            </a:r>
          </a:p>
        </p:txBody>
      </p:sp>
      <p:pic>
        <p:nvPicPr>
          <p:cNvPr id="5139" name="Picture 19" descr="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63" y="1268413"/>
            <a:ext cx="6769100" cy="4752975"/>
          </a:xfrm>
          <a:prstGeom prst="rect">
            <a:avLst/>
          </a:prstGeom>
          <a:noFill/>
          <a:ln w="3810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1476374" y="1231900"/>
            <a:ext cx="5813425" cy="3054350"/>
          </a:xfrm>
          <a:prstGeom prst="rect">
            <a:avLst/>
          </a:prstGeom>
          <a:solidFill>
            <a:srgbClr val="FF99CC"/>
          </a:solidFill>
          <a:ln w="38100">
            <a:solidFill>
              <a:srgbClr val="D6009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Молодые берёзки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Свои перед ним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Поправляют причёски.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И месяц, и звёзды –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В нём всё отражается…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Как это зеркало называется?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3276600" y="6021388"/>
            <a:ext cx="13366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ПРУД</a:t>
            </a:r>
          </a:p>
        </p:txBody>
      </p:sp>
      <p:pic>
        <p:nvPicPr>
          <p:cNvPr id="5142" name="Picture 22" descr="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536" y="1210629"/>
            <a:ext cx="5976937" cy="4781550"/>
          </a:xfrm>
          <a:prstGeom prst="rect">
            <a:avLst/>
          </a:prstGeom>
          <a:noFill/>
          <a:ln w="38100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91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1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2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3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5" grpId="1" animBg="1"/>
      <p:bldP spid="5128" grpId="0"/>
      <p:bldP spid="5128" grpId="1"/>
      <p:bldP spid="5130" grpId="0" animBg="1"/>
      <p:bldP spid="5130" grpId="1" animBg="1"/>
      <p:bldP spid="5132" grpId="0"/>
      <p:bldP spid="5132" grpId="1"/>
      <p:bldP spid="5134" grpId="0" animBg="1"/>
      <p:bldP spid="5134" grpId="1" animBg="1"/>
      <p:bldP spid="5135" grpId="0"/>
      <p:bldP spid="5135" grpId="1"/>
      <p:bldP spid="5137" grpId="0" animBg="1"/>
      <p:bldP spid="5137" grpId="1" animBg="1"/>
      <p:bldP spid="5138" grpId="0"/>
      <p:bldP spid="5138" grpId="1"/>
      <p:bldP spid="5140" grpId="0" animBg="1"/>
      <p:bldP spid="5140" grpId="1" animBg="1"/>
      <p:bldP spid="51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5229225"/>
            <a:ext cx="8229600" cy="896938"/>
          </a:xfrm>
        </p:spPr>
        <p:txBody>
          <a:bodyPr>
            <a:normAutofit fontScale="70000" lnSpcReduction="20000"/>
          </a:bodyPr>
          <a:lstStyle/>
          <a:p>
            <a:r>
              <a:rPr lang="ru-RU" sz="3600" b="1" dirty="0" smtClean="0"/>
              <a:t>Какие ещё  бывают водоёмы?</a:t>
            </a:r>
          </a:p>
          <a:p>
            <a:r>
              <a:rPr lang="ru-RU" sz="3600" b="1" dirty="0" smtClean="0"/>
              <a:t>Как назвать одним словом?</a:t>
            </a:r>
            <a:endParaRPr lang="ru-RU" sz="3600" b="1" dirty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03188" y="135169"/>
            <a:ext cx="1231900" cy="608012"/>
          </a:xfrm>
          <a:prstGeom prst="rect">
            <a:avLst/>
          </a:prstGeom>
          <a:solidFill>
            <a:srgbClr val="FF99CC"/>
          </a:solidFill>
          <a:ln w="28575">
            <a:solidFill>
              <a:srgbClr val="D6009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РЕКА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703388" y="125644"/>
            <a:ext cx="1370013" cy="617537"/>
          </a:xfrm>
          <a:prstGeom prst="rect">
            <a:avLst/>
          </a:prstGeom>
          <a:solidFill>
            <a:srgbClr val="9999FF"/>
          </a:solidFill>
          <a:ln w="38100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МОРЕ</a:t>
            </a:r>
          </a:p>
        </p:txBody>
      </p:sp>
      <p:pic>
        <p:nvPicPr>
          <p:cNvPr id="7179" name="Picture 11" descr="nature 1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809"/>
            <a:ext cx="3554412" cy="473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03188" y="958226"/>
            <a:ext cx="2016125" cy="617538"/>
          </a:xfrm>
          <a:prstGeom prst="rect">
            <a:avLst/>
          </a:prstGeom>
          <a:solidFill>
            <a:srgbClr val="99CC00"/>
          </a:solidFill>
          <a:ln w="38100">
            <a:solidFill>
              <a:srgbClr val="66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БОЛОТО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219450" y="958227"/>
            <a:ext cx="1374775" cy="617537"/>
          </a:xfrm>
          <a:prstGeom prst="rect">
            <a:avLst/>
          </a:prstGeom>
          <a:solidFill>
            <a:srgbClr val="FFFF00"/>
          </a:solidFill>
          <a:ln w="38100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ПРУД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491880" y="135169"/>
            <a:ext cx="1500188" cy="617537"/>
          </a:xfrm>
          <a:prstGeom prst="rect">
            <a:avLst/>
          </a:prstGeom>
          <a:solidFill>
            <a:srgbClr val="9966FF"/>
          </a:solidFill>
          <a:ln w="38100">
            <a:solidFill>
              <a:srgbClr val="66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РУЧЕЙ</a:t>
            </a:r>
          </a:p>
        </p:txBody>
      </p:sp>
      <p:grpSp>
        <p:nvGrpSpPr>
          <p:cNvPr id="7186" name="Group 18"/>
          <p:cNvGrpSpPr>
            <a:grpSpLocks/>
          </p:cNvGrpSpPr>
          <p:nvPr/>
        </p:nvGrpSpPr>
        <p:grpSpPr bwMode="auto">
          <a:xfrm>
            <a:off x="320676" y="1782763"/>
            <a:ext cx="4565651" cy="2335212"/>
            <a:chOff x="202" y="877"/>
            <a:chExt cx="2876" cy="1471"/>
          </a:xfrm>
        </p:grpSpPr>
        <p:sp>
          <p:nvSpPr>
            <p:cNvPr id="7182" name="Text Box 14"/>
            <p:cNvSpPr txBox="1">
              <a:spLocks noChangeArrowheads="1"/>
            </p:cNvSpPr>
            <p:nvPr/>
          </p:nvSpPr>
          <p:spPr bwMode="auto">
            <a:xfrm>
              <a:off x="202" y="961"/>
              <a:ext cx="995" cy="389"/>
            </a:xfrm>
            <a:prstGeom prst="rect">
              <a:avLst/>
            </a:prstGeom>
            <a:solidFill>
              <a:srgbClr val="66FF66"/>
            </a:solidFill>
            <a:ln w="38100">
              <a:solidFill>
                <a:srgbClr val="00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dirty="0" smtClean="0">
                  <a:solidFill>
                    <a:srgbClr val="000000"/>
                  </a:solidFill>
                  <a:latin typeface="Comic Sans MS" pitchFamily="66" charset="0"/>
                </a:rPr>
                <a:t>ОЗЕРО</a:t>
              </a:r>
            </a:p>
          </p:txBody>
        </p:sp>
        <p:sp>
          <p:nvSpPr>
            <p:cNvPr id="7183" name="Text Box 15"/>
            <p:cNvSpPr txBox="1">
              <a:spLocks noChangeArrowheads="1"/>
            </p:cNvSpPr>
            <p:nvPr/>
          </p:nvSpPr>
          <p:spPr bwMode="auto">
            <a:xfrm>
              <a:off x="2028" y="877"/>
              <a:ext cx="1050" cy="389"/>
            </a:xfrm>
            <a:prstGeom prst="rect">
              <a:avLst/>
            </a:prstGeom>
            <a:solidFill>
              <a:srgbClr val="FFCC66"/>
            </a:solidFill>
            <a:ln w="38100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dirty="0" smtClean="0">
                  <a:solidFill>
                    <a:srgbClr val="000000"/>
                  </a:solidFill>
                  <a:latin typeface="Comic Sans MS" pitchFamily="66" charset="0"/>
                </a:rPr>
                <a:t>ОКЕАН</a:t>
              </a:r>
            </a:p>
          </p:txBody>
        </p:sp>
        <p:sp>
          <p:nvSpPr>
            <p:cNvPr id="7184" name="Text Box 16"/>
            <p:cNvSpPr txBox="1">
              <a:spLocks noChangeArrowheads="1"/>
            </p:cNvSpPr>
            <p:nvPr/>
          </p:nvSpPr>
          <p:spPr bwMode="auto">
            <a:xfrm>
              <a:off x="1138" y="1415"/>
              <a:ext cx="1062" cy="389"/>
            </a:xfrm>
            <a:prstGeom prst="rect">
              <a:avLst/>
            </a:prstGeom>
            <a:solidFill>
              <a:srgbClr val="33CCFF"/>
            </a:solidFill>
            <a:ln w="38100">
              <a:solidFill>
                <a:srgbClr val="00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dirty="0" smtClean="0">
                  <a:solidFill>
                    <a:srgbClr val="000000"/>
                  </a:solidFill>
                  <a:latin typeface="Comic Sans MS" pitchFamily="66" charset="0"/>
                </a:rPr>
                <a:t>КАНАЛ</a:t>
              </a:r>
            </a:p>
          </p:txBody>
        </p:sp>
        <p:sp>
          <p:nvSpPr>
            <p:cNvPr id="7185" name="Text Box 17"/>
            <p:cNvSpPr txBox="1">
              <a:spLocks noChangeArrowheads="1"/>
            </p:cNvSpPr>
            <p:nvPr/>
          </p:nvSpPr>
          <p:spPr bwMode="auto">
            <a:xfrm>
              <a:off x="453" y="1959"/>
              <a:ext cx="2584" cy="389"/>
            </a:xfrm>
            <a:prstGeom prst="rect">
              <a:avLst/>
            </a:prstGeom>
            <a:solidFill>
              <a:srgbClr val="FFCCFF"/>
            </a:solidFill>
            <a:ln w="38100">
              <a:solidFill>
                <a:srgbClr val="FF66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dirty="0" smtClean="0">
                  <a:solidFill>
                    <a:srgbClr val="000000"/>
                  </a:solidFill>
                  <a:latin typeface="Comic Sans MS" pitchFamily="66" charset="0"/>
                </a:rPr>
                <a:t>ВОДОХРАНИЛИЩЕ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Водоёмы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77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  <p:bldP spid="7172" grpId="0" animBg="1"/>
      <p:bldP spid="7173" grpId="0" animBg="1"/>
      <p:bldP spid="7174" grpId="0" animBg="1"/>
      <p:bldP spid="7175" grpId="0" animBg="1"/>
      <p:bldP spid="7176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48680"/>
            <a:ext cx="6512511" cy="864096"/>
          </a:xfrm>
        </p:spPr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39752" y="1988840"/>
            <a:ext cx="44644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•В морях и реках обитает, </a:t>
            </a:r>
          </a:p>
          <a:p>
            <a:r>
              <a:rPr lang="ru-RU" dirty="0"/>
              <a:t> Но часто по небу летает. </a:t>
            </a:r>
          </a:p>
          <a:p>
            <a:r>
              <a:rPr lang="ru-RU" dirty="0"/>
              <a:t> А как наскучит ей летать, </a:t>
            </a:r>
          </a:p>
          <a:p>
            <a:r>
              <a:rPr lang="ru-RU" dirty="0"/>
              <a:t> На землю падает опять. </a:t>
            </a:r>
          </a:p>
          <a:p>
            <a:r>
              <a:rPr lang="ru-RU" dirty="0"/>
              <a:t> (Вода)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59632" y="4149080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Водные богатства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"/>
            <a:ext cx="8928992" cy="68001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96" y="404664"/>
            <a:ext cx="163635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1080120"/>
          </a:xfrm>
        </p:spPr>
        <p:txBody>
          <a:bodyPr/>
          <a:lstStyle/>
          <a:p>
            <a:pPr algn="l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План урока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2" descr="C:\Users\Admin\Desktop\content_asmq_owl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982" y="4106074"/>
            <a:ext cx="2808312" cy="2764357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556792"/>
            <a:ext cx="5816140" cy="47525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59832" y="1628800"/>
            <a:ext cx="34563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1.Узнаем, что составляет водные богатства нашей планеты.</a:t>
            </a:r>
          </a:p>
          <a:p>
            <a:endParaRPr lang="ru-RU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Научимся рассказывать по схеме о частях реки.</a:t>
            </a:r>
          </a:p>
          <a:p>
            <a:endParaRPr lang="ru-RU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Познакомимся с реками Камчатки</a:t>
            </a:r>
          </a:p>
          <a:p>
            <a:endParaRPr lang="ru-RU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Будем учиться замечать и ценить красоту природы.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834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8197850" cy="1439863"/>
          </a:xfrm>
        </p:spPr>
        <p:txBody>
          <a:bodyPr/>
          <a:lstStyle/>
          <a:p>
            <a:pPr algn="ctr"/>
            <a:r>
              <a:rPr lang="ru-RU" dirty="0" smtClean="0"/>
              <a:t>На какие вопросы ответим?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248069"/>
            <a:ext cx="5627162" cy="3845227"/>
          </a:xfrm>
          <a:prstGeom prst="rect">
            <a:avLst/>
          </a:prstGeom>
        </p:spPr>
      </p:pic>
      <p:pic>
        <p:nvPicPr>
          <p:cNvPr id="5" name="Picture 2" descr="C:\Users\Admin\Desktop\content_asmq_ow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982" y="4725144"/>
            <a:ext cx="2179398" cy="214528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844824"/>
            <a:ext cx="39604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Какие водоёмы относятся к искусственным, а какие – к естественным?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Откуда и куда текут реки?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Почему вода в реке всё время течёт?</a:t>
            </a:r>
          </a:p>
          <a:p>
            <a:pPr marL="342900" indent="-342900">
              <a:buAutoNum type="arabicPeriod"/>
            </a:pP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944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CC"/>
                </a:solidFill>
                <a:latin typeface="Comic Sans MS" pitchFamily="66" charset="0"/>
              </a:rPr>
              <a:t>Части реки.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39750" y="5556250"/>
            <a:ext cx="8229600" cy="111283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Как называют начало реки?</a:t>
            </a:r>
          </a:p>
        </p:txBody>
      </p:sp>
      <p:pic>
        <p:nvPicPr>
          <p:cNvPr id="19465" name="Picture 9" descr="Безымян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41438"/>
            <a:ext cx="8064500" cy="3992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395288" y="1989138"/>
            <a:ext cx="288925" cy="2889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179388" y="1196975"/>
            <a:ext cx="13287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0000"/>
                </a:solidFill>
                <a:latin typeface="Comic Sans MS" pitchFamily="66" charset="0"/>
              </a:rPr>
              <a:t>Исток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2339975" y="5589588"/>
            <a:ext cx="4441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Что такое </a:t>
            </a:r>
            <a:r>
              <a:rPr lang="ru-RU" sz="3200" u="sng" smtClean="0">
                <a:solidFill>
                  <a:srgbClr val="FF0000"/>
                </a:solidFill>
                <a:latin typeface="Comic Sans MS" pitchFamily="66" charset="0"/>
              </a:rPr>
              <a:t>устье</a:t>
            </a: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 реки?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395288" y="5445125"/>
            <a:ext cx="83978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То место, где река впадает в другую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реку, в озеро или море, называют </a:t>
            </a:r>
            <a:r>
              <a:rPr lang="ru-RU" sz="3200" u="sng" smtClean="0">
                <a:solidFill>
                  <a:srgbClr val="FF0000"/>
                </a:solidFill>
                <a:latin typeface="Comic Sans MS" pitchFamily="66" charset="0"/>
              </a:rPr>
              <a:t>устьем</a:t>
            </a: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19470" name="Oval 14"/>
          <p:cNvSpPr>
            <a:spLocks noChangeArrowheads="1"/>
          </p:cNvSpPr>
          <p:nvPr/>
        </p:nvSpPr>
        <p:spPr bwMode="auto">
          <a:xfrm>
            <a:off x="6300788" y="3429000"/>
            <a:ext cx="288925" cy="2889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4787900" y="3789363"/>
            <a:ext cx="1266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0000"/>
                </a:solidFill>
                <a:latin typeface="Comic Sans MS" pitchFamily="66" charset="0"/>
              </a:rPr>
              <a:t>Устье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2195513" y="5734050"/>
            <a:ext cx="45481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Что такое </a:t>
            </a:r>
            <a:r>
              <a:rPr lang="ru-RU" sz="3200" u="sng" smtClean="0">
                <a:solidFill>
                  <a:srgbClr val="FF0000"/>
                </a:solidFill>
                <a:latin typeface="Comic Sans MS" pitchFamily="66" charset="0"/>
              </a:rPr>
              <a:t>русло </a:t>
            </a: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реки?</a:t>
            </a: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900113" y="5445125"/>
            <a:ext cx="7366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u="sng" smtClean="0">
                <a:solidFill>
                  <a:srgbClr val="FF0000"/>
                </a:solidFill>
                <a:latin typeface="Comic Sans MS" pitchFamily="66" charset="0"/>
              </a:rPr>
              <a:t>Русло</a:t>
            </a: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 –это углубление, по которому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течёт река.</a:t>
            </a:r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>
            <a:off x="539750" y="2133600"/>
            <a:ext cx="3603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900113" y="5516563"/>
            <a:ext cx="72771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У реки есть </a:t>
            </a:r>
            <a:r>
              <a:rPr lang="ru-RU" sz="3200" u="sng" smtClean="0">
                <a:solidFill>
                  <a:srgbClr val="FF0000"/>
                </a:solidFill>
                <a:latin typeface="Comic Sans MS" pitchFamily="66" charset="0"/>
              </a:rPr>
              <a:t>правый и левый берега</a:t>
            </a:r>
            <a:r>
              <a:rPr lang="ru-RU" sz="320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Как их определить?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682625" y="5114925"/>
            <a:ext cx="7850188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Если смотреть в сторону течения реки,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то справа будет правый берег,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а слева – левый.</a:t>
            </a: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684213" y="2349500"/>
            <a:ext cx="2952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9900"/>
                </a:solidFill>
                <a:latin typeface="Comic Sans MS" pitchFamily="66" charset="0"/>
              </a:rPr>
              <a:t>Правый берег</a:t>
            </a:r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1908175" y="1268413"/>
            <a:ext cx="2679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9900"/>
                </a:solidFill>
                <a:latin typeface="Comic Sans MS" pitchFamily="66" charset="0"/>
              </a:rPr>
              <a:t>Левый берег</a:t>
            </a: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179388" y="5084763"/>
            <a:ext cx="8888412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На своём пути река встречает другие речки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и ручейки, которые впадают в неё и отдают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 свою воду. Они называются </a:t>
            </a:r>
            <a:r>
              <a:rPr lang="ru-RU" sz="3200" u="sng" smtClean="0">
                <a:solidFill>
                  <a:srgbClr val="FF0000"/>
                </a:solidFill>
                <a:latin typeface="Comic Sans MS" pitchFamily="66" charset="0"/>
              </a:rPr>
              <a:t>притоками</a:t>
            </a:r>
            <a:r>
              <a:rPr lang="ru-RU" sz="320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6948488" y="620713"/>
            <a:ext cx="15557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6600CC"/>
                </a:solidFill>
                <a:latin typeface="Comic Sans MS" pitchFamily="66" charset="0"/>
              </a:rPr>
              <a:t>Левый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6600CC"/>
                </a:solidFill>
                <a:latin typeface="Comic Sans MS" pitchFamily="66" charset="0"/>
              </a:rPr>
              <a:t>приток</a:t>
            </a: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900113" y="3789363"/>
            <a:ext cx="176371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6600CC"/>
                </a:solidFill>
                <a:latin typeface="Comic Sans MS" pitchFamily="66" charset="0"/>
              </a:rPr>
              <a:t>Правый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6600CC"/>
                </a:solidFill>
                <a:latin typeface="Comic Sans MS" pitchFamily="66" charset="0"/>
              </a:rPr>
              <a:t>приток</a:t>
            </a:r>
          </a:p>
        </p:txBody>
      </p:sp>
      <p:sp>
        <p:nvSpPr>
          <p:cNvPr id="19482" name="Line 26"/>
          <p:cNvSpPr>
            <a:spLocks noChangeShapeType="1"/>
          </p:cNvSpPr>
          <p:nvPr/>
        </p:nvSpPr>
        <p:spPr bwMode="auto">
          <a:xfrm flipH="1">
            <a:off x="6227763" y="1125538"/>
            <a:ext cx="792162" cy="5746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83" name="Line 27"/>
          <p:cNvSpPr>
            <a:spLocks noChangeShapeType="1"/>
          </p:cNvSpPr>
          <p:nvPr/>
        </p:nvSpPr>
        <p:spPr bwMode="auto">
          <a:xfrm flipV="1">
            <a:off x="2627313" y="3860800"/>
            <a:ext cx="1008062" cy="5048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24" name="Picture 2" descr="C:\Users\Admin\Desktop\content_asmq_ow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71645"/>
            <a:ext cx="1508125" cy="1484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024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93 0.00208 C 0.0184 -0.0037 0.02187 -0.00925 0.02448 -0.0148 C 0.02708 -0.02035 0.02795 -0.02613 0.0309 -0.03167 C 0.03385 -0.03722 0.03854 -0.04532 0.04201 -0.04855 C 0.04548 -0.05179 0.04809 -0.05133 0.05156 -0.05063 C 0.05503 -0.04994 0.05902 -0.04601 0.06267 -0.04439 C 0.06632 -0.04277 0.06875 -0.04439 0.07378 -0.04023 C 0.07882 -0.03607 0.08802 -0.02451 0.0927 -0.01896 C 0.09739 -0.01341 0.09809 -0.00902 0.10225 -0.00624 C 0.10642 -0.00347 0.11406 -0.00277 0.11823 -0.00208 C 0.12239 -0.00139 0.12413 -0.00231 0.12777 -0.00208 C 0.13142 -0.00185 0.13524 -1.44509E-6 0.14045 -1.44509E-6 C 0.14566 -1.44509E-6 0.15434 -0.00115 0.15937 -0.00208 C 0.16441 -0.003 0.16597 -0.00485 0.17048 -0.00624 C 0.175 -0.00763 0.18003 -0.00925 0.18645 -0.01063 C 0.19288 -0.01202 0.20173 -0.01387 0.20868 -0.0148 C 0.21545 -0.01572 0.22048 -0.01618 0.22777 -0.01688 C 0.23489 -0.01757 0.24444 -0.01965 0.25156 -0.01896 C 0.25868 -0.01826 0.26441 -0.01549 0.27048 -0.01272 C 0.27656 -0.00994 0.28298 -0.00624 0.28802 -0.00208 C 0.29305 0.00208 0.29566 0.00809 0.30069 0.01272 C 0.30573 0.01734 0.31163 0.01804 0.31823 0.02543 C 0.32482 0.03283 0.33437 0.04902 0.34045 0.05711 C 0.34652 0.0652 0.34965 0.06728 0.35468 0.07399 C 0.35972 0.0807 0.36493 0.09041 0.37048 0.09734 C 0.37586 0.10428 0.38211 0.1089 0.38802 0.1163 C 0.39392 0.1237 0.39982 0.13364 0.40555 0.14174 C 0.41128 0.14983 0.41718 0.15885 0.42291 0.16486 C 0.42847 0.17087 0.43159 0.17503 0.43888 0.17757 C 0.44583 0.18012 0.45468 0.17942 0.46579 0.17965 C 0.47691 0.17989 0.49496 0.17827 0.50555 0.17965 C 0.51597 0.18104 0.52222 0.18266 0.52916 0.18821 C 0.53611 0.19376 0.53923 0.20925 0.5467 0.21341 C 0.55416 0.21757 0.56458 0.21295 0.57378 0.21341 C 0.58281 0.21387 0.59548 0.21526 0.60225 0.21572 C 0.60868 0.21619 0.60937 0.21572 0.61336 0.21572 C 0.61718 0.21572 0.62152 0.21572 0.62604 0.21572 " pathEditMode="relative" ptsTypes="aaaaaaaaaaaaaaaaaaaaaaaaaaaaaaaaaaaaA">
                                      <p:cBhvr>
                                        <p:cTn id="81" dur="5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3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6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2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19466" grpId="0" animBg="1"/>
      <p:bldP spid="19466" grpId="1" animBg="1"/>
      <p:bldP spid="19467" grpId="0"/>
      <p:bldP spid="19468" grpId="0"/>
      <p:bldP spid="19468" grpId="1"/>
      <p:bldP spid="19469" grpId="0"/>
      <p:bldP spid="19469" grpId="1"/>
      <p:bldP spid="19470" grpId="0" animBg="1"/>
      <p:bldP spid="19470" grpId="1" animBg="1"/>
      <p:bldP spid="19471" grpId="0"/>
      <p:bldP spid="19472" grpId="0"/>
      <p:bldP spid="19472" grpId="1"/>
      <p:bldP spid="19473" grpId="0" build="allAtOnce"/>
      <p:bldP spid="19474" grpId="0" animBg="1"/>
      <p:bldP spid="19474" grpId="1" animBg="1"/>
      <p:bldP spid="19474" grpId="2" animBg="1"/>
      <p:bldP spid="19475" grpId="0"/>
      <p:bldP spid="19475" grpId="1"/>
      <p:bldP spid="19476" grpId="0"/>
      <p:bldP spid="19476" grpId="1"/>
      <p:bldP spid="19477" grpId="0"/>
      <p:bldP spid="19478" grpId="0"/>
      <p:bldP spid="19479" grpId="0"/>
      <p:bldP spid="19480" grpId="0"/>
      <p:bldP spid="19481" grpId="0"/>
      <p:bldP spid="19482" grpId="0" animBg="1"/>
      <p:bldP spid="1948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CC"/>
                </a:solidFill>
                <a:latin typeface="Comic Sans MS" pitchFamily="66" charset="0"/>
              </a:rPr>
              <a:t>Работа по учебнику.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708400" y="1782763"/>
            <a:ext cx="4978400" cy="452596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1. </a:t>
            </a:r>
            <a:r>
              <a:rPr lang="ru-RU" b="1" dirty="0" smtClean="0">
                <a:latin typeface="Comic Sans MS" pitchFamily="66" charset="0"/>
              </a:rPr>
              <a:t>Прочитайте текст в учебнике на стр.83.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ru-RU" b="1" dirty="0" smtClean="0">
                <a:latin typeface="Comic Sans MS" pitchFamily="66" charset="0"/>
              </a:rPr>
              <a:t>. О </a:t>
            </a:r>
            <a:r>
              <a:rPr lang="ru-RU" b="1" dirty="0">
                <a:latin typeface="Comic Sans MS" pitchFamily="66" charset="0"/>
              </a:rPr>
              <a:t>каких частях</a:t>
            </a:r>
          </a:p>
          <a:p>
            <a:pPr marL="609600" indent="-609600" algn="ctr">
              <a:buFontTx/>
              <a:buNone/>
            </a:pPr>
            <a:r>
              <a:rPr lang="ru-RU" b="1" dirty="0">
                <a:latin typeface="Comic Sans MS" pitchFamily="66" charset="0"/>
              </a:rPr>
              <a:t>      реки ты узнал?</a:t>
            </a:r>
          </a:p>
          <a:p>
            <a:pPr marL="609600" indent="-609600">
              <a:buFontTx/>
              <a:buNone/>
            </a:pPr>
            <a:endParaRPr lang="ru-RU" dirty="0">
              <a:latin typeface="Comic Sans MS" pitchFamily="66" charset="0"/>
            </a:endParaRPr>
          </a:p>
          <a:p>
            <a:pPr marL="609600" indent="-609600" algn="ctr">
              <a:buFontTx/>
              <a:buNone/>
            </a:pPr>
            <a:endParaRPr lang="ru-RU" dirty="0">
              <a:latin typeface="Comic Sans MS" pitchFamily="66" charset="0"/>
            </a:endParaRP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851921" y="1628800"/>
            <a:ext cx="4824536" cy="4319587"/>
          </a:xfrm>
          <a:prstGeom prst="verticalScroll">
            <a:avLst>
              <a:gd name="adj" fmla="val 12500"/>
            </a:avLst>
          </a:prstGeom>
          <a:solidFill>
            <a:srgbClr val="8FC7FF"/>
          </a:solidFill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  <a:latin typeface="Comic Sans MS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smtClean="0">
                <a:solidFill>
                  <a:srgbClr val="000000"/>
                </a:solidFill>
                <a:latin typeface="Comic Sans MS" pitchFamily="66" charset="0"/>
              </a:rPr>
              <a:t>Исток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smtClean="0">
                <a:solidFill>
                  <a:srgbClr val="000000"/>
                </a:solidFill>
                <a:latin typeface="Comic Sans MS" pitchFamily="66" charset="0"/>
              </a:rPr>
              <a:t>Русло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smtClean="0">
                <a:solidFill>
                  <a:srgbClr val="000000"/>
                </a:solidFill>
                <a:latin typeface="Comic Sans MS" pitchFamily="66" charset="0"/>
              </a:rPr>
              <a:t>Берега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smtClean="0">
                <a:solidFill>
                  <a:srgbClr val="000000"/>
                </a:solidFill>
                <a:latin typeface="Comic Sans MS" pitchFamily="66" charset="0"/>
              </a:rPr>
              <a:t>Устье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000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21512" name="Picture 8" descr="nature 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62" y="1393522"/>
            <a:ext cx="3950790" cy="511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132138" y="404813"/>
            <a:ext cx="326231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 smtClean="0">
                <a:solidFill>
                  <a:srgbClr val="FF0000"/>
                </a:solidFill>
                <a:latin typeface="Comic Sans MS" pitchFamily="66" charset="0"/>
              </a:rPr>
              <a:t>Части реки</a:t>
            </a:r>
            <a:r>
              <a:rPr lang="ru-RU" sz="440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176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uiExpand="1" build="p"/>
      <p:bldP spid="21509" grpId="0" animBg="1"/>
      <p:bldP spid="215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16632"/>
            <a:ext cx="6512511" cy="936104"/>
          </a:xfrm>
        </p:spPr>
        <p:txBody>
          <a:bodyPr/>
          <a:lstStyle/>
          <a:p>
            <a:r>
              <a:rPr lang="ru-RU" dirty="0" smtClean="0"/>
              <a:t>Исток реки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8784976" cy="559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8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6512511" cy="1143000"/>
          </a:xfrm>
        </p:spPr>
        <p:txBody>
          <a:bodyPr/>
          <a:lstStyle/>
          <a:p>
            <a:r>
              <a:rPr lang="ru-RU" dirty="0" smtClean="0"/>
              <a:t>Волга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33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89240"/>
            <a:ext cx="6512511" cy="864096"/>
          </a:xfrm>
        </p:spPr>
        <p:txBody>
          <a:bodyPr/>
          <a:lstStyle/>
          <a:p>
            <a:r>
              <a:rPr lang="ru-RU" dirty="0" smtClean="0"/>
              <a:t>Реки Камчатки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309938" cy="5328592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60648"/>
            <a:ext cx="4031304" cy="540060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В </a:t>
            </a:r>
            <a:r>
              <a:rPr lang="ru-RU" sz="2800" dirty="0"/>
              <a:t>Камчатском крае насчитывается до 14 100 рек и ручьев, из которых большая часть имеет длину до 10 км и только 105 — свыше 100 км</a:t>
            </a:r>
            <a:r>
              <a:rPr lang="ru-RU" sz="2800" dirty="0" smtClean="0"/>
              <a:t>.</a:t>
            </a:r>
          </a:p>
          <a:p>
            <a:r>
              <a:rPr lang="ru-RU" sz="2800" dirty="0"/>
              <a:t>Наиболее крупные реки Камчатки: Камчатка (758 км), </a:t>
            </a:r>
            <a:r>
              <a:rPr lang="ru-RU" sz="2800" dirty="0" err="1"/>
              <a:t>Пенжина</a:t>
            </a:r>
            <a:r>
              <a:rPr lang="ru-RU" sz="2800" dirty="0"/>
              <a:t> (713 км).</a:t>
            </a:r>
          </a:p>
          <a:p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1" y="3244334"/>
            <a:ext cx="35283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р.Камчатка</a:t>
            </a:r>
            <a:r>
              <a:rPr lang="ru-RU" dirty="0"/>
              <a:t> (длина 758 км) </a:t>
            </a:r>
          </a:p>
        </p:txBody>
      </p:sp>
    </p:spTree>
    <p:extLst>
      <p:ext uri="{BB962C8B-B14F-4D97-AF65-F5344CB8AC3E}">
        <p14:creationId xmlns:p14="http://schemas.microsoft.com/office/powerpoint/2010/main" val="116715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720080"/>
          </a:xfrm>
        </p:spPr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325993"/>
              </p:ext>
            </p:extLst>
          </p:nvPr>
        </p:nvGraphicFramePr>
        <p:xfrm>
          <a:off x="2168736" y="1508665"/>
          <a:ext cx="6403220" cy="4943817"/>
        </p:xfrm>
        <a:graphic>
          <a:graphicData uri="http://schemas.openxmlformats.org/drawingml/2006/table">
            <a:tbl>
              <a:tblPr/>
              <a:tblGrid>
                <a:gridCol w="582111"/>
                <a:gridCol w="598649"/>
                <a:gridCol w="565572"/>
                <a:gridCol w="582111"/>
                <a:gridCol w="582111"/>
                <a:gridCol w="582111"/>
                <a:gridCol w="582111"/>
                <a:gridCol w="582111"/>
                <a:gridCol w="582111"/>
                <a:gridCol w="582111"/>
                <a:gridCol w="582111"/>
              </a:tblGrid>
              <a:tr h="220511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3158"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5338"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151"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431834"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41023"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464"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1023"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6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1834"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1834"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4149329" y="3007906"/>
            <a:ext cx="296863" cy="2984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100"/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4677875" y="1412776"/>
            <a:ext cx="296863" cy="2968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8" name="Овал 7"/>
          <p:cNvSpPr/>
          <p:nvPr/>
        </p:nvSpPr>
        <p:spPr>
          <a:xfrm>
            <a:off x="5830449" y="2492896"/>
            <a:ext cx="296863" cy="2968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9" name="Овал 8"/>
          <p:cNvSpPr/>
          <p:nvPr/>
        </p:nvSpPr>
        <p:spPr>
          <a:xfrm>
            <a:off x="2963863" y="4365104"/>
            <a:ext cx="296863" cy="29845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10" name="Овал 9"/>
          <p:cNvSpPr/>
          <p:nvPr/>
        </p:nvSpPr>
        <p:spPr>
          <a:xfrm>
            <a:off x="4064124" y="3933056"/>
            <a:ext cx="296862" cy="2968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</a:p>
        </p:txBody>
      </p:sp>
      <p:sp>
        <p:nvSpPr>
          <p:cNvPr id="11" name="Овал 10"/>
          <p:cNvSpPr/>
          <p:nvPr/>
        </p:nvSpPr>
        <p:spPr>
          <a:xfrm>
            <a:off x="2324100" y="5229200"/>
            <a:ext cx="296862" cy="2968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72001" y="1844824"/>
            <a:ext cx="402738" cy="4320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1" y="2492896"/>
            <a:ext cx="383446" cy="29244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96630" y="5229198"/>
            <a:ext cx="453407" cy="25923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03567" y="3409063"/>
            <a:ext cx="424108" cy="37045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220072" y="2994233"/>
            <a:ext cx="402738" cy="2847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03288" y="3031888"/>
            <a:ext cx="372541" cy="2566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77394" y="3031888"/>
            <a:ext cx="330730" cy="2470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069612" y="3068959"/>
            <a:ext cx="209381" cy="1492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622089" y="3031888"/>
            <a:ext cx="232969" cy="2470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160776" y="3043993"/>
            <a:ext cx="291218" cy="1991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419872" y="4330117"/>
            <a:ext cx="402738" cy="3684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26880" y="4330117"/>
            <a:ext cx="402738" cy="3684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588823" y="4322458"/>
            <a:ext cx="402738" cy="3684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д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20072" y="4313827"/>
            <a:ext cx="402738" cy="3684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803106" y="4427742"/>
            <a:ext cx="303094" cy="1052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ш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305386" y="4348814"/>
            <a:ext cx="402738" cy="3684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886055" y="4284925"/>
            <a:ext cx="402738" cy="4320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857988" y="5157639"/>
            <a:ext cx="402738" cy="3684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148064" y="5229199"/>
            <a:ext cx="402738" cy="26981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069611" y="5229199"/>
            <a:ext cx="201369" cy="2968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452320" y="5229199"/>
            <a:ext cx="402738" cy="32867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419872" y="5149080"/>
            <a:ext cx="402738" cy="4087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603567" y="5229198"/>
            <a:ext cx="387994" cy="2692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803288" y="5341850"/>
            <a:ext cx="314818" cy="7615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377394" y="5229199"/>
            <a:ext cx="402738" cy="2968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03106" y="3434105"/>
            <a:ext cx="349800" cy="3454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803105" y="3891602"/>
            <a:ext cx="339209" cy="18988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р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803106" y="4796522"/>
            <a:ext cx="339208" cy="21665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803105" y="5602214"/>
            <a:ext cx="367503" cy="371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4049326" y="4796523"/>
            <a:ext cx="380292" cy="26538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049326" y="5602214"/>
            <a:ext cx="350042" cy="27505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4114800" y="6093296"/>
            <a:ext cx="296863" cy="3125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г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603567" y="2954607"/>
            <a:ext cx="424108" cy="26357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р</a:t>
            </a:r>
          </a:p>
        </p:txBody>
      </p:sp>
      <p:pic>
        <p:nvPicPr>
          <p:cNvPr id="48" name="Picture 2" descr="C:\Users\Admin\Desktop\content_asmq_ow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45098" y="260648"/>
            <a:ext cx="2001094" cy="1969774"/>
          </a:xfrm>
          <a:prstGeom prst="rect">
            <a:avLst/>
          </a:prstGeom>
          <a:noFill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96" y="1584286"/>
            <a:ext cx="3627055" cy="319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2" descr="C:\Users\Admin\Desktop\content_asmq_owl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397" y="6263805"/>
            <a:ext cx="539172" cy="530733"/>
          </a:xfrm>
          <a:prstGeom prst="rect">
            <a:avLst/>
          </a:prstGeom>
          <a:noFill/>
        </p:spPr>
      </p:pic>
      <p:pic>
        <p:nvPicPr>
          <p:cNvPr id="51" name="Picture 2" descr="C:\Users\Admin\Desktop\content_asmq_owl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967" y="6279209"/>
            <a:ext cx="539172" cy="530733"/>
          </a:xfrm>
          <a:prstGeom prst="rect">
            <a:avLst/>
          </a:prstGeom>
          <a:noFill/>
        </p:spPr>
      </p:pic>
      <p:pic>
        <p:nvPicPr>
          <p:cNvPr id="52" name="Picture 2" descr="C:\Users\Admin\Desktop\content_asmq_owl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8139" y="6274945"/>
            <a:ext cx="539172" cy="530733"/>
          </a:xfrm>
          <a:prstGeom prst="rect">
            <a:avLst/>
          </a:prstGeom>
          <a:noFill/>
        </p:spPr>
      </p:pic>
      <p:pic>
        <p:nvPicPr>
          <p:cNvPr id="53" name="Picture 2" descr="C:\Users\Admin\Desktop\content_asmq_owl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90142" y="6283473"/>
            <a:ext cx="539172" cy="530733"/>
          </a:xfrm>
          <a:prstGeom prst="rect">
            <a:avLst/>
          </a:prstGeom>
          <a:noFill/>
        </p:spPr>
      </p:pic>
      <p:pic>
        <p:nvPicPr>
          <p:cNvPr id="54" name="Picture 2" descr="C:\Users\Admin\Desktop\content_asmq_owl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65074" y="6276014"/>
            <a:ext cx="539172" cy="530733"/>
          </a:xfrm>
          <a:prstGeom prst="rect">
            <a:avLst/>
          </a:prstGeom>
          <a:noFill/>
        </p:spPr>
      </p:pic>
      <p:sp>
        <p:nvSpPr>
          <p:cNvPr id="49" name="Управляющая кнопка: возврат 48">
            <a:hlinkClick r:id="rId10" action="ppaction://hlinksldjump" highlightClick="1"/>
          </p:cNvPr>
          <p:cNvSpPr/>
          <p:nvPr/>
        </p:nvSpPr>
        <p:spPr>
          <a:xfrm>
            <a:off x="8451993" y="6353900"/>
            <a:ext cx="479585" cy="26060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39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5517232"/>
            <a:ext cx="6512511" cy="864096"/>
          </a:xfrm>
        </p:spPr>
        <p:txBody>
          <a:bodyPr/>
          <a:lstStyle/>
          <a:p>
            <a:r>
              <a:rPr lang="ru-RU" dirty="0" smtClean="0"/>
              <a:t>Карта России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940" y="968216"/>
            <a:ext cx="5074920" cy="300228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523"/>
            <a:ext cx="8064895" cy="5494709"/>
          </a:xfrm>
          <a:prstGeom prst="rect">
            <a:avLst/>
          </a:prstGeom>
        </p:spPr>
      </p:pic>
      <p:pic>
        <p:nvPicPr>
          <p:cNvPr id="13314" name="Picture 2" descr="C:\Users\natalia\Desktop\водные богатства 2 класс\карты\карта росси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36" y="22522"/>
            <a:ext cx="7839310" cy="549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51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CC"/>
                </a:solidFill>
                <a:latin typeface="Comic Sans MS" pitchFamily="66" charset="0"/>
              </a:rPr>
              <a:t>Подумай!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95288" y="5013325"/>
            <a:ext cx="8229600" cy="154463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Чем река отличается от озера?</a:t>
            </a:r>
          </a:p>
        </p:txBody>
      </p:sp>
      <p:grpSp>
        <p:nvGrpSpPr>
          <p:cNvPr id="29703" name="Group 7"/>
          <p:cNvGrpSpPr>
            <a:grpSpLocks/>
          </p:cNvGrpSpPr>
          <p:nvPr/>
        </p:nvGrpSpPr>
        <p:grpSpPr bwMode="auto">
          <a:xfrm>
            <a:off x="323850" y="1458913"/>
            <a:ext cx="8423275" cy="2762250"/>
            <a:chOff x="204" y="799"/>
            <a:chExt cx="5306" cy="1740"/>
          </a:xfrm>
        </p:grpSpPr>
        <p:pic>
          <p:nvPicPr>
            <p:cNvPr id="29701" name="Picture 5" descr="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799"/>
              <a:ext cx="2585" cy="1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02" name="Picture 6" descr="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799"/>
              <a:ext cx="2676" cy="1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706" name="Group 10"/>
          <p:cNvGrpSpPr>
            <a:grpSpLocks/>
          </p:cNvGrpSpPr>
          <p:nvPr/>
        </p:nvGrpSpPr>
        <p:grpSpPr bwMode="auto">
          <a:xfrm>
            <a:off x="323850" y="4500563"/>
            <a:ext cx="8424863" cy="1600200"/>
            <a:chOff x="204" y="2835"/>
            <a:chExt cx="5307" cy="1008"/>
          </a:xfrm>
        </p:grpSpPr>
        <p:sp>
          <p:nvSpPr>
            <p:cNvPr id="29704" name="Text Box 8"/>
            <p:cNvSpPr txBox="1">
              <a:spLocks noChangeArrowheads="1"/>
            </p:cNvSpPr>
            <p:nvPr/>
          </p:nvSpPr>
          <p:spPr bwMode="auto">
            <a:xfrm>
              <a:off x="204" y="2835"/>
              <a:ext cx="2645" cy="1003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CC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u="sng" smtClean="0">
                  <a:solidFill>
                    <a:srgbClr val="FF0000"/>
                  </a:solidFill>
                  <a:latin typeface="Comic Sans MS" pitchFamily="66" charset="0"/>
                </a:rPr>
                <a:t>Озеро</a:t>
              </a:r>
              <a:r>
                <a:rPr lang="ru-RU" sz="3200" smtClean="0">
                  <a:solidFill>
                    <a:srgbClr val="000000"/>
                  </a:solidFill>
                  <a:latin typeface="Comic Sans MS" pitchFamily="66" charset="0"/>
                </a:rPr>
                <a:t> – это природ-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smtClean="0">
                  <a:solidFill>
                    <a:srgbClr val="000000"/>
                  </a:solidFill>
                  <a:latin typeface="Comic Sans MS" pitchFamily="66" charset="0"/>
                </a:rPr>
                <a:t>ный водоём со сто-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smtClean="0">
                  <a:solidFill>
                    <a:srgbClr val="000000"/>
                  </a:solidFill>
                  <a:latin typeface="Comic Sans MS" pitchFamily="66" charset="0"/>
                </a:rPr>
                <a:t>ячей водой.</a:t>
              </a:r>
            </a:p>
          </p:txBody>
        </p:sp>
        <p:sp>
          <p:nvSpPr>
            <p:cNvPr id="29705" name="Text Box 9"/>
            <p:cNvSpPr txBox="1">
              <a:spLocks noChangeArrowheads="1"/>
            </p:cNvSpPr>
            <p:nvPr/>
          </p:nvSpPr>
          <p:spPr bwMode="auto">
            <a:xfrm>
              <a:off x="2994" y="2840"/>
              <a:ext cx="2517" cy="1003"/>
            </a:xfrm>
            <a:prstGeom prst="rect">
              <a:avLst/>
            </a:prstGeom>
            <a:solidFill>
              <a:srgbClr val="00FF99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u="sng" smtClean="0">
                  <a:solidFill>
                    <a:srgbClr val="FF0000"/>
                  </a:solidFill>
                  <a:latin typeface="Comic Sans MS" pitchFamily="66" charset="0"/>
                </a:rPr>
                <a:t>Река</a:t>
              </a:r>
              <a:r>
                <a:rPr lang="ru-RU" sz="3200" smtClean="0">
                  <a:solidFill>
                    <a:srgbClr val="000000"/>
                  </a:solidFill>
                  <a:latin typeface="Comic Sans MS" pitchFamily="66" charset="0"/>
                </a:rPr>
                <a:t> – это постоян-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smtClean="0">
                  <a:solidFill>
                    <a:srgbClr val="000000"/>
                  </a:solidFill>
                  <a:latin typeface="Comic Sans MS" pitchFamily="66" charset="0"/>
                </a:rPr>
                <a:t>ный водоток.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3200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202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809764"/>
            <a:ext cx="6512511" cy="787588"/>
          </a:xfrm>
        </p:spPr>
        <p:txBody>
          <a:bodyPr/>
          <a:lstStyle/>
          <a:p>
            <a:r>
              <a:rPr lang="ru-RU" dirty="0" smtClean="0"/>
              <a:t>Ангара и Байкал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539553" y="731518"/>
            <a:ext cx="3528392" cy="4929729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Самое глубокое в мире озеро – Байкал.</a:t>
            </a:r>
          </a:p>
          <a:p>
            <a:r>
              <a:rPr lang="ru-RU" sz="2400" dirty="0" smtClean="0"/>
              <a:t>Глубина его 1620 км.</a:t>
            </a:r>
          </a:p>
          <a:p>
            <a:r>
              <a:rPr lang="ru-RU" sz="2400" dirty="0" smtClean="0"/>
              <a:t>Ширина – 25 – 80 метров.</a:t>
            </a:r>
          </a:p>
          <a:p>
            <a:r>
              <a:rPr lang="ru-RU" sz="2400" dirty="0" smtClean="0"/>
              <a:t>Длина – 660 км.</a:t>
            </a:r>
          </a:p>
          <a:p>
            <a:r>
              <a:rPr lang="ru-RU" sz="2400" dirty="0" smtClean="0"/>
              <a:t>В Байкал впадает 336 рек, а вытекает всего одна.</a:t>
            </a:r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32656"/>
            <a:ext cx="4176464" cy="547710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Рукописные данные 6"/>
              <p14:cNvContentPartPr/>
              <p14:nvPr/>
            </p14:nvContentPartPr>
            <p14:xfrm>
              <a:off x="4330440" y="1450080"/>
              <a:ext cx="1156320" cy="3560040"/>
            </p14:xfrm>
          </p:contentPart>
        </mc:Choice>
        <mc:Fallback xmlns="">
          <p:pic>
            <p:nvPicPr>
              <p:cNvPr id="7" name="Рукописные данные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21080" y="1440720"/>
                <a:ext cx="1175040" cy="3578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820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805264"/>
            <a:ext cx="6512511" cy="792088"/>
          </a:xfrm>
        </p:spPr>
        <p:txBody>
          <a:bodyPr/>
          <a:lstStyle/>
          <a:p>
            <a:r>
              <a:rPr lang="ru-RU" dirty="0" smtClean="0"/>
              <a:t>Озёра </a:t>
            </a:r>
            <a:r>
              <a:rPr lang="ru-RU" dirty="0"/>
              <a:t>К</a:t>
            </a:r>
            <a:r>
              <a:rPr lang="ru-RU" dirty="0" smtClean="0"/>
              <a:t>амчатки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На Камчатке свыше 100 тысяч больших и малых озер.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04864"/>
            <a:ext cx="3999548" cy="360903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2654"/>
            <a:ext cx="4572000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CC"/>
                </a:solidFill>
                <a:latin typeface="Comic Sans MS" pitchFamily="66" charset="0"/>
              </a:rPr>
              <a:t>Работа в паре.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5267325"/>
            <a:ext cx="8229600" cy="12573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	Обсудите, для чего люди создают искусственные водоёмы.</a:t>
            </a:r>
          </a:p>
        </p:txBody>
      </p:sp>
      <p:pic>
        <p:nvPicPr>
          <p:cNvPr id="11268" name="Picture 4" descr="jcn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953" y="1124744"/>
            <a:ext cx="5416550" cy="331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24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388" y="5013325"/>
            <a:ext cx="8713787" cy="19446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000" u="sng">
                <a:solidFill>
                  <a:srgbClr val="FF0000"/>
                </a:solidFill>
                <a:latin typeface="Comic Sans MS" pitchFamily="66" charset="0"/>
              </a:rPr>
              <a:t>Каналы</a:t>
            </a:r>
            <a:r>
              <a:rPr lang="ru-RU" sz="3000">
                <a:latin typeface="Comic Sans MS" pitchFamily="66" charset="0"/>
              </a:rPr>
              <a:t>  создают для сокращения водных </a:t>
            </a:r>
          </a:p>
          <a:p>
            <a:pPr algn="ctr">
              <a:buFontTx/>
              <a:buNone/>
            </a:pPr>
            <a:r>
              <a:rPr lang="ru-RU" sz="3000">
                <a:latin typeface="Comic Sans MS" pitchFamily="66" charset="0"/>
              </a:rPr>
              <a:t>маршрутов и для перенаправления </a:t>
            </a:r>
          </a:p>
          <a:p>
            <a:pPr algn="ctr">
              <a:buFontTx/>
              <a:buNone/>
            </a:pPr>
            <a:r>
              <a:rPr lang="ru-RU" sz="3000">
                <a:latin typeface="Comic Sans MS" pitchFamily="66" charset="0"/>
              </a:rPr>
              <a:t>потока воды.</a:t>
            </a:r>
          </a:p>
        </p:txBody>
      </p:sp>
      <p:pic>
        <p:nvPicPr>
          <p:cNvPr id="15364" name="Picture 4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0350"/>
            <a:ext cx="7200900" cy="4748213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88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6165304"/>
            <a:ext cx="6326088" cy="504056"/>
          </a:xfrm>
        </p:spPr>
        <p:txBody>
          <a:bodyPr/>
          <a:lstStyle/>
          <a:p>
            <a:r>
              <a:rPr lang="ru-RU" sz="2800" dirty="0" err="1" smtClean="0"/>
              <a:t>Беломоро</a:t>
            </a:r>
            <a:r>
              <a:rPr lang="ru-RU" sz="2800" dirty="0" smtClean="0"/>
              <a:t> – Балтийский канал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2 класс\водные богатства 2 класс\картинки к уроку\беломоро - балтийский кана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8229600" cy="555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Волго – донской канал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093946"/>
            <a:ext cx="4876800" cy="2750820"/>
          </a:xfrm>
        </p:spPr>
      </p:pic>
    </p:spTree>
    <p:extLst>
      <p:ext uri="{BB962C8B-B14F-4D97-AF65-F5344CB8AC3E}">
        <p14:creationId xmlns:p14="http://schemas.microsoft.com/office/powerpoint/2010/main" val="223132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07950" y="4868863"/>
            <a:ext cx="8893175" cy="198913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u="sng">
                <a:solidFill>
                  <a:srgbClr val="FF0000"/>
                </a:solidFill>
                <a:latin typeface="Comic Sans MS" pitchFamily="66" charset="0"/>
              </a:rPr>
              <a:t>Водохранилища</a:t>
            </a:r>
            <a:r>
              <a:rPr lang="ru-RU">
                <a:latin typeface="Comic Sans MS" pitchFamily="66" charset="0"/>
              </a:rPr>
              <a:t> создают для накопления и 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хранения воды в целях её использования 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в народном хозяйстве.</a:t>
            </a:r>
          </a:p>
        </p:txBody>
      </p:sp>
      <p:pic>
        <p:nvPicPr>
          <p:cNvPr id="17412" name="Picture 4" descr="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33375"/>
            <a:ext cx="6838950" cy="462280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6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50825" y="5483225"/>
            <a:ext cx="8893175" cy="14017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	 </a:t>
            </a:r>
            <a:r>
              <a:rPr lang="ru-RU" u="sng">
                <a:solidFill>
                  <a:srgbClr val="FF0000"/>
                </a:solidFill>
                <a:latin typeface="Comic Sans MS" pitchFamily="66" charset="0"/>
              </a:rPr>
              <a:t>Пруды</a:t>
            </a:r>
            <a:r>
              <a:rPr lang="ru-RU">
                <a:latin typeface="Comic Sans MS" pitchFamily="66" charset="0"/>
              </a:rPr>
              <a:t>  создают для  разведения рыбы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	 и водоплавающей птицы.</a:t>
            </a:r>
            <a:r>
              <a:rPr lang="ru-RU"/>
              <a:t> </a:t>
            </a:r>
          </a:p>
        </p:txBody>
      </p:sp>
      <p:pic>
        <p:nvPicPr>
          <p:cNvPr id="13316" name="Picture 4" descr="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04813"/>
            <a:ext cx="6946900" cy="5037137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92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16632"/>
            <a:ext cx="6512511" cy="864096"/>
          </a:xfrm>
        </p:spPr>
        <p:txBody>
          <a:bodyPr/>
          <a:lstStyle/>
          <a:p>
            <a:r>
              <a:rPr lang="ru-RU" dirty="0" smtClean="0"/>
              <a:t>равнины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46486"/>
            <a:ext cx="7272808" cy="5220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natalia\Desktop\водные богатства 2 класс\картинки к уроку\холмистая равнина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46486"/>
            <a:ext cx="7488832" cy="581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68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733256"/>
            <a:ext cx="6512511" cy="792088"/>
          </a:xfrm>
        </p:spPr>
        <p:txBody>
          <a:bodyPr/>
          <a:lstStyle/>
          <a:p>
            <a:r>
              <a:rPr lang="ru-RU" dirty="0" smtClean="0"/>
              <a:t>пруд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4624"/>
            <a:ext cx="7700813" cy="5775610"/>
          </a:xfrm>
        </p:spPr>
      </p:pic>
    </p:spTree>
    <p:extLst>
      <p:ext uri="{BB962C8B-B14F-4D97-AF65-F5344CB8AC3E}">
        <p14:creationId xmlns:p14="http://schemas.microsoft.com/office/powerpoint/2010/main" val="182137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Объясни схему.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5084763"/>
            <a:ext cx="8229600" cy="1041400"/>
          </a:xfrm>
        </p:spPr>
        <p:txBody>
          <a:bodyPr/>
          <a:lstStyle/>
          <a:p>
            <a:endParaRPr lang="ru-RU"/>
          </a:p>
        </p:txBody>
      </p:sp>
      <p:grpSp>
        <p:nvGrpSpPr>
          <p:cNvPr id="9230" name="Group 14"/>
          <p:cNvGrpSpPr>
            <a:grpSpLocks/>
          </p:cNvGrpSpPr>
          <p:nvPr/>
        </p:nvGrpSpPr>
        <p:grpSpPr bwMode="auto">
          <a:xfrm>
            <a:off x="611188" y="404665"/>
            <a:ext cx="7848600" cy="1800200"/>
            <a:chOff x="385" y="890"/>
            <a:chExt cx="4944" cy="1225"/>
          </a:xfrm>
        </p:grpSpPr>
        <p:sp>
          <p:nvSpPr>
            <p:cNvPr id="9220" name="AutoShape 4"/>
            <p:cNvSpPr>
              <a:spLocks noChangeArrowheads="1"/>
            </p:cNvSpPr>
            <p:nvPr/>
          </p:nvSpPr>
          <p:spPr bwMode="auto">
            <a:xfrm>
              <a:off x="1791" y="890"/>
              <a:ext cx="2222" cy="409"/>
            </a:xfrm>
            <a:prstGeom prst="roundRect">
              <a:avLst>
                <a:gd name="adj" fmla="val 16667"/>
              </a:avLst>
            </a:prstGeom>
            <a:solidFill>
              <a:srgbClr val="66CCFF"/>
            </a:solidFill>
            <a:ln w="38100">
              <a:solidFill>
                <a:srgbClr val="3333C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dirty="0" smtClean="0">
                  <a:solidFill>
                    <a:srgbClr val="000000"/>
                  </a:solidFill>
                  <a:latin typeface="Comic Sans MS" pitchFamily="66" charset="0"/>
                </a:rPr>
                <a:t>ВОДОЁМЫ</a:t>
              </a:r>
            </a:p>
          </p:txBody>
        </p:sp>
        <p:sp>
          <p:nvSpPr>
            <p:cNvPr id="9221" name="AutoShape 5"/>
            <p:cNvSpPr>
              <a:spLocks noChangeArrowheads="1"/>
            </p:cNvSpPr>
            <p:nvPr/>
          </p:nvSpPr>
          <p:spPr bwMode="auto">
            <a:xfrm>
              <a:off x="385" y="1706"/>
              <a:ext cx="2222" cy="409"/>
            </a:xfrm>
            <a:prstGeom prst="roundRect">
              <a:avLst>
                <a:gd name="adj" fmla="val 16667"/>
              </a:avLst>
            </a:prstGeom>
            <a:solidFill>
              <a:srgbClr val="FFFF66"/>
            </a:solidFill>
            <a:ln w="38100">
              <a:solidFill>
                <a:srgbClr val="CC99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smtClean="0">
                  <a:solidFill>
                    <a:srgbClr val="000000"/>
                  </a:solidFill>
                  <a:latin typeface="Comic Sans MS" pitchFamily="66" charset="0"/>
                </a:rPr>
                <a:t>Естественные</a:t>
              </a:r>
            </a:p>
          </p:txBody>
        </p:sp>
        <p:sp>
          <p:nvSpPr>
            <p:cNvPr id="9222" name="AutoShape 6"/>
            <p:cNvSpPr>
              <a:spLocks noChangeArrowheads="1"/>
            </p:cNvSpPr>
            <p:nvPr/>
          </p:nvSpPr>
          <p:spPr bwMode="auto">
            <a:xfrm>
              <a:off x="3107" y="1706"/>
              <a:ext cx="2222" cy="409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38100">
              <a:solidFill>
                <a:srgbClr val="00CC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smtClean="0">
                  <a:solidFill>
                    <a:srgbClr val="000000"/>
                  </a:solidFill>
                  <a:latin typeface="Comic Sans MS" pitchFamily="66" charset="0"/>
                </a:rPr>
                <a:t>Искусственные</a:t>
              </a:r>
            </a:p>
          </p:txBody>
        </p:sp>
        <p:sp>
          <p:nvSpPr>
            <p:cNvPr id="9223" name="Line 7"/>
            <p:cNvSpPr>
              <a:spLocks noChangeShapeType="1"/>
            </p:cNvSpPr>
            <p:nvPr/>
          </p:nvSpPr>
          <p:spPr bwMode="auto">
            <a:xfrm flipH="1">
              <a:off x="1791" y="1298"/>
              <a:ext cx="1044" cy="4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2835" y="1298"/>
              <a:ext cx="1134" cy="4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9231" name="Picture 15" descr="ffffff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284538"/>
            <a:ext cx="1831975" cy="332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067175" y="3860800"/>
            <a:ext cx="10318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0" smtClean="0">
                <a:solidFill>
                  <a:srgbClr val="FF0000"/>
                </a:solidFill>
              </a:rPr>
              <a:t>?</a:t>
            </a:r>
          </a:p>
        </p:txBody>
      </p:sp>
      <p:grpSp>
        <p:nvGrpSpPr>
          <p:cNvPr id="9241" name="Group 25"/>
          <p:cNvGrpSpPr>
            <a:grpSpLocks/>
          </p:cNvGrpSpPr>
          <p:nvPr/>
        </p:nvGrpSpPr>
        <p:grpSpPr bwMode="auto">
          <a:xfrm>
            <a:off x="323850" y="2204866"/>
            <a:ext cx="8423275" cy="1404230"/>
            <a:chOff x="204" y="2160"/>
            <a:chExt cx="5306" cy="998"/>
          </a:xfrm>
        </p:grpSpPr>
        <p:sp>
          <p:nvSpPr>
            <p:cNvPr id="9235" name="AutoShape 19"/>
            <p:cNvSpPr>
              <a:spLocks noChangeArrowheads="1"/>
            </p:cNvSpPr>
            <p:nvPr/>
          </p:nvSpPr>
          <p:spPr bwMode="auto">
            <a:xfrm rot="5400000">
              <a:off x="1202" y="2205"/>
              <a:ext cx="453" cy="363"/>
            </a:xfrm>
            <a:prstGeom prst="notchedRightArrow">
              <a:avLst>
                <a:gd name="adj1" fmla="val 50000"/>
                <a:gd name="adj2" fmla="val 31198"/>
              </a:avLst>
            </a:prstGeom>
            <a:solidFill>
              <a:schemeClr val="accent2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9236" name="AutoShape 20"/>
            <p:cNvSpPr>
              <a:spLocks noChangeArrowheads="1"/>
            </p:cNvSpPr>
            <p:nvPr/>
          </p:nvSpPr>
          <p:spPr bwMode="auto">
            <a:xfrm rot="5400000">
              <a:off x="4014" y="2205"/>
              <a:ext cx="453" cy="363"/>
            </a:xfrm>
            <a:prstGeom prst="notchedRightArrow">
              <a:avLst>
                <a:gd name="adj1" fmla="val 50000"/>
                <a:gd name="adj2" fmla="val 31198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9237" name="AutoShape 21"/>
            <p:cNvSpPr>
              <a:spLocks noChangeArrowheads="1"/>
            </p:cNvSpPr>
            <p:nvPr/>
          </p:nvSpPr>
          <p:spPr bwMode="auto">
            <a:xfrm>
              <a:off x="204" y="2659"/>
              <a:ext cx="2494" cy="499"/>
            </a:xfrm>
            <a:prstGeom prst="roundRect">
              <a:avLst>
                <a:gd name="adj" fmla="val 16667"/>
              </a:avLst>
            </a:prstGeom>
            <a:solidFill>
              <a:srgbClr val="00FFFF"/>
            </a:solidFill>
            <a:ln w="38100">
              <a:solidFill>
                <a:srgbClr val="00CC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smtClean="0">
                  <a:solidFill>
                    <a:srgbClr val="000000"/>
                  </a:solidFill>
                  <a:latin typeface="Comic Sans MS" pitchFamily="66" charset="0"/>
                </a:rPr>
                <a:t>Созданы природой</a:t>
              </a:r>
            </a:p>
          </p:txBody>
        </p:sp>
        <p:sp>
          <p:nvSpPr>
            <p:cNvPr id="9238" name="AutoShape 22"/>
            <p:cNvSpPr>
              <a:spLocks noChangeArrowheads="1"/>
            </p:cNvSpPr>
            <p:nvPr/>
          </p:nvSpPr>
          <p:spPr bwMode="auto">
            <a:xfrm>
              <a:off x="2925" y="2659"/>
              <a:ext cx="2585" cy="499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38100">
              <a:solidFill>
                <a:srgbClr val="CC66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smtClean="0">
                  <a:solidFill>
                    <a:srgbClr val="000000"/>
                  </a:solidFill>
                  <a:latin typeface="Comic Sans MS" pitchFamily="66" charset="0"/>
                </a:rPr>
                <a:t>Созданы человеком </a:t>
              </a:r>
            </a:p>
          </p:txBody>
        </p:sp>
      </p:grp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1476375" y="5546725"/>
            <a:ext cx="601345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333399"/>
                </a:solidFill>
                <a:latin typeface="Comic Sans MS" pitchFamily="66" charset="0"/>
              </a:rPr>
              <a:t>Приведи примеры водоёмов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333399"/>
                </a:solidFill>
                <a:latin typeface="Comic Sans MS" pitchFamily="66" charset="0"/>
              </a:rPr>
              <a:t>для каждой группы.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333399"/>
              </a:solidFill>
              <a:latin typeface="Comic Sans MS" pitchFamily="66" charset="0"/>
            </a:endParaRP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468313" y="5303838"/>
            <a:ext cx="3887787" cy="11430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Река, море, озеро,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океан, болото.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5076825" y="5303838"/>
            <a:ext cx="3671888" cy="11430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0000"/>
                </a:solidFill>
                <a:latin typeface="Comic Sans MS" pitchFamily="66" charset="0"/>
              </a:rPr>
              <a:t>Пруд, канал,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smtClean="0">
                <a:solidFill>
                  <a:srgbClr val="FF0000"/>
                </a:solidFill>
                <a:latin typeface="Comic Sans MS" pitchFamily="66" charset="0"/>
              </a:rPr>
              <a:t>водохранилище</a:t>
            </a:r>
            <a:endParaRPr lang="ru-RU" sz="3200" smtClean="0">
              <a:solidFill>
                <a:srgbClr val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1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/>
      <p:bldP spid="9233" grpId="1"/>
      <p:bldP spid="9240" grpId="0"/>
      <p:bldP spid="9240" grpId="1"/>
      <p:bldP spid="9242" grpId="0" animBg="1"/>
      <p:bldP spid="924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Учебник стр.82 – 85, </a:t>
            </a:r>
          </a:p>
          <a:p>
            <a:r>
              <a:rPr lang="ru-RU" sz="4400" dirty="0" smtClean="0"/>
              <a:t>рабочая тетрадь стр.52 – 53.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91636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8640"/>
            <a:ext cx="6512511" cy="1368152"/>
          </a:xfrm>
        </p:spPr>
        <p:txBody>
          <a:bodyPr/>
          <a:lstStyle/>
          <a:p>
            <a:r>
              <a:rPr lang="ru-RU" dirty="0" smtClean="0"/>
              <a:t>В презентации использованы: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1143000" y="1916832"/>
            <a:ext cx="6400800" cy="2289408"/>
          </a:xfrm>
        </p:spPr>
        <p:txBody>
          <a:bodyPr/>
          <a:lstStyle/>
          <a:p>
            <a:r>
              <a:rPr lang="ru-RU" dirty="0" smtClean="0"/>
              <a:t>1. Слайды из презентации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21699"/>
            <a:ext cx="8496944" cy="433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3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1080120"/>
          </a:xfrm>
        </p:spPr>
        <p:txBody>
          <a:bodyPr/>
          <a:lstStyle/>
          <a:p>
            <a:r>
              <a:rPr lang="ru-RU" dirty="0" smtClean="0"/>
              <a:t>Части холма</a:t>
            </a:r>
            <a:endParaRPr lang="ru-RU" dirty="0"/>
          </a:p>
        </p:txBody>
      </p:sp>
      <p:pic>
        <p:nvPicPr>
          <p:cNvPr id="9218" name="Picture 2" descr="C:\Users\natalia\Desktop\водные богатства 2 класс\картинки к уроку\0011-011-KHolm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14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1080120"/>
          </a:xfrm>
        </p:spPr>
        <p:txBody>
          <a:bodyPr/>
          <a:lstStyle/>
          <a:p>
            <a:r>
              <a:rPr lang="ru-RU" dirty="0" smtClean="0"/>
              <a:t>М.Ю. Лермонтов</a:t>
            </a:r>
            <a:endParaRPr lang="ru-RU" dirty="0"/>
          </a:p>
        </p:txBody>
      </p:sp>
      <p:pic>
        <p:nvPicPr>
          <p:cNvPr id="1024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04913"/>
            <a:ext cx="4392488" cy="5128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840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692696"/>
            <a:ext cx="6512511" cy="1008112"/>
          </a:xfrm>
        </p:spPr>
        <p:txBody>
          <a:bodyPr/>
          <a:lstStyle/>
          <a:p>
            <a:pPr algn="l"/>
            <a:r>
              <a:rPr lang="ru-RU" dirty="0" smtClean="0"/>
              <a:t>горы</a:t>
            </a:r>
            <a:endParaRPr lang="ru-RU" dirty="0"/>
          </a:p>
        </p:txBody>
      </p:sp>
      <p:pic>
        <p:nvPicPr>
          <p:cNvPr id="4" name="Picture 5" descr="го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655919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C:\Users\natalia\Desktop\водные богатства 2 класс\картинки к уроку\ключевская сопка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13690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24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1008112"/>
          </a:xfrm>
        </p:spPr>
        <p:txBody>
          <a:bodyPr/>
          <a:lstStyle/>
          <a:p>
            <a:r>
              <a:rPr lang="ru-RU" dirty="0" smtClean="0"/>
              <a:t>холмы</a:t>
            </a:r>
            <a:endParaRPr lang="ru-RU" dirty="0"/>
          </a:p>
        </p:txBody>
      </p:sp>
      <p:pic>
        <p:nvPicPr>
          <p:cNvPr id="819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5"/>
            <a:ext cx="697037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6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1008112"/>
          </a:xfrm>
        </p:spPr>
        <p:txBody>
          <a:bodyPr/>
          <a:lstStyle/>
          <a:p>
            <a:r>
              <a:rPr lang="ru-RU" dirty="0" smtClean="0"/>
              <a:t>овраг</a:t>
            </a:r>
            <a:endParaRPr lang="ru-RU" dirty="0"/>
          </a:p>
        </p:txBody>
      </p:sp>
      <p:pic>
        <p:nvPicPr>
          <p:cNvPr id="11266" name="Picture 2" descr="C:\Users\natalia\Desktop\водные богатства 2 класс\картинки к уроку\3683933_ovrag._v.f.orehov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5"/>
            <a:ext cx="8964488" cy="577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83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990352"/>
              </p:ext>
            </p:extLst>
          </p:nvPr>
        </p:nvGraphicFramePr>
        <p:xfrm>
          <a:off x="539552" y="548680"/>
          <a:ext cx="7924800" cy="5544617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58179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9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Формы земной поверхности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8179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17519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834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горы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холмы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равнины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овраги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17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85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6"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9049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308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холмистые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плоские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8179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4932040" y="1628800"/>
            <a:ext cx="2808312" cy="144016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758532" y="1628800"/>
            <a:ext cx="1251172" cy="144016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115616" y="1628800"/>
            <a:ext cx="3312370" cy="144016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2987824" y="1628800"/>
            <a:ext cx="1502187" cy="144016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4644010" y="3861048"/>
            <a:ext cx="1365694" cy="1368152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Рисунок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5737398"/>
            <a:ext cx="1658888" cy="1056948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6244191" y="3861048"/>
            <a:ext cx="1136121" cy="1368152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400992"/>
            <a:ext cx="1607840" cy="1205880"/>
          </a:xfrm>
          <a:prstGeom prst="rect">
            <a:avLst/>
          </a:prstGeom>
        </p:spPr>
      </p:pic>
      <p:pic>
        <p:nvPicPr>
          <p:cNvPr id="5127" name="Picture 7" descr="D:\ДОКУМЕНТЫ\Камчатка\Вулканы Камчатки\В-н Корякски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1882629" cy="127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холм и овра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403" y="3932651"/>
            <a:ext cx="1510534" cy="1131257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25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1220</TotalTime>
  <Words>670</Words>
  <Application>Microsoft Office PowerPoint</Application>
  <PresentationFormat>Экран (4:3)</PresentationFormat>
  <Paragraphs>238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Воздушный поток</vt:lpstr>
      <vt:lpstr>Водные богатства</vt:lpstr>
      <vt:lpstr>кроссворд</vt:lpstr>
      <vt:lpstr>равнины</vt:lpstr>
      <vt:lpstr>Части холма</vt:lpstr>
      <vt:lpstr>М.Ю. Лермонтов</vt:lpstr>
      <vt:lpstr>горы</vt:lpstr>
      <vt:lpstr>холмы</vt:lpstr>
      <vt:lpstr>овраг</vt:lpstr>
      <vt:lpstr>Презентация PowerPoint</vt:lpstr>
      <vt:lpstr>Отгадайте загадки:</vt:lpstr>
      <vt:lpstr>Водоёмы</vt:lpstr>
      <vt:lpstr>Тема урока</vt:lpstr>
      <vt:lpstr>План урока</vt:lpstr>
      <vt:lpstr>На какие вопросы ответим?</vt:lpstr>
      <vt:lpstr>Части реки.</vt:lpstr>
      <vt:lpstr>Работа по учебнику.</vt:lpstr>
      <vt:lpstr>Исток реки</vt:lpstr>
      <vt:lpstr>Волга </vt:lpstr>
      <vt:lpstr>Реки Камчатки</vt:lpstr>
      <vt:lpstr>Карта России</vt:lpstr>
      <vt:lpstr>Подумай!</vt:lpstr>
      <vt:lpstr>Ангара и Байкал</vt:lpstr>
      <vt:lpstr>Озёра Камчатки</vt:lpstr>
      <vt:lpstr>Работа в паре.</vt:lpstr>
      <vt:lpstr>Презентация PowerPoint</vt:lpstr>
      <vt:lpstr>Беломоро – Балтийский канал</vt:lpstr>
      <vt:lpstr>Волго – донской канал</vt:lpstr>
      <vt:lpstr>Презентация PowerPoint</vt:lpstr>
      <vt:lpstr>Презентация PowerPoint</vt:lpstr>
      <vt:lpstr>пруд</vt:lpstr>
      <vt:lpstr>Объясни схему.</vt:lpstr>
      <vt:lpstr>Домашнее задание</vt:lpstr>
      <vt:lpstr>В презентации использованы: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Водные богатства</dc:title>
  <dc:creator>natalia</dc:creator>
  <cp:lastModifiedBy>user</cp:lastModifiedBy>
  <cp:revision>49</cp:revision>
  <dcterms:created xsi:type="dcterms:W3CDTF">2014-04-12T22:55:26Z</dcterms:created>
  <dcterms:modified xsi:type="dcterms:W3CDTF">2014-04-18T07:03:05Z</dcterms:modified>
</cp:coreProperties>
</file>