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2" r:id="rId3"/>
    <p:sldId id="283" r:id="rId4"/>
    <p:sldId id="259" r:id="rId5"/>
    <p:sldId id="261" r:id="rId6"/>
    <p:sldId id="262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4" r:id="rId21"/>
    <p:sldId id="285" r:id="rId22"/>
    <p:sldId id="286" r:id="rId23"/>
    <p:sldId id="287" r:id="rId24"/>
    <p:sldId id="281" r:id="rId25"/>
    <p:sldId id="279" r:id="rId26"/>
    <p:sldId id="280" r:id="rId27"/>
    <p:sldId id="29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BDFE33-0B85-4E22-9E4E-58D1558DBD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D972DE8-84CC-4E43-B845-92465EFDFCB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6.xml"/><Relationship Id="rId4" Type="http://schemas.openxmlformats.org/officeDocument/2006/relationships/slide" Target="slide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Математическое путешествие 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5733256"/>
            <a:ext cx="56886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Викторина для учащихся 5-6 классов</a:t>
            </a:r>
          </a:p>
          <a:p>
            <a:r>
              <a:rPr lang="ru-RU" dirty="0" err="1" smtClean="0"/>
              <a:t>Хестанова</a:t>
            </a:r>
            <a:r>
              <a:rPr lang="ru-RU" dirty="0" smtClean="0"/>
              <a:t> А.Т.- учитель математики</a:t>
            </a:r>
          </a:p>
          <a:p>
            <a:r>
              <a:rPr lang="ru-RU" dirty="0" smtClean="0"/>
              <a:t>МКОУ «</a:t>
            </a:r>
            <a:r>
              <a:rPr lang="ru-RU" dirty="0" err="1" smtClean="0"/>
              <a:t>Тиличикская</a:t>
            </a:r>
            <a:r>
              <a:rPr lang="ru-RU" dirty="0" smtClean="0"/>
              <a:t> СШ» 16.03.2023г.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ChangeArrowheads="1"/>
          </p:cNvSpPr>
          <p:nvPr/>
        </p:nvSpPr>
        <p:spPr bwMode="auto">
          <a:xfrm>
            <a:off x="4027488" y="1873250"/>
            <a:ext cx="3216275" cy="2062163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099" name="Oval 3"/>
          <p:cNvSpPr>
            <a:spLocks noChangeArrowheads="1"/>
          </p:cNvSpPr>
          <p:nvPr/>
        </p:nvSpPr>
        <p:spPr bwMode="auto">
          <a:xfrm>
            <a:off x="4095750" y="3336925"/>
            <a:ext cx="3284538" cy="3259138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0" name="AutoShape 4"/>
          <p:cNvSpPr>
            <a:spLocks noChangeArrowheads="1"/>
          </p:cNvSpPr>
          <p:nvPr/>
        </p:nvSpPr>
        <p:spPr bwMode="auto">
          <a:xfrm>
            <a:off x="2084388" y="1341438"/>
            <a:ext cx="2679700" cy="3192462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1" name="AutoShape 5"/>
          <p:cNvSpPr>
            <a:spLocks noChangeArrowheads="1"/>
          </p:cNvSpPr>
          <p:nvPr/>
        </p:nvSpPr>
        <p:spPr bwMode="auto">
          <a:xfrm>
            <a:off x="1547813" y="2605088"/>
            <a:ext cx="4022725" cy="385921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5715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2102" name="WordArt 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068763"/>
            <a:ext cx="1333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32103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770563" y="3470275"/>
            <a:ext cx="201612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32104" name="WordArt 8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887663" y="3470275"/>
            <a:ext cx="239712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32105" name="WordArt 9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89300" y="1941513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32106" name="WordArt 10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620963" y="5133975"/>
            <a:ext cx="239712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32107" name="WordArt 11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637213" y="4933950"/>
            <a:ext cx="238125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32108" name="WordArt 1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73788" y="2406650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11</a:t>
            </a:r>
          </a:p>
        </p:txBody>
      </p:sp>
      <p:sp>
        <p:nvSpPr>
          <p:cNvPr id="132109" name="WordArt 13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564063" y="2805113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10</a:t>
            </a:r>
          </a:p>
        </p:txBody>
      </p:sp>
      <p:sp>
        <p:nvSpPr>
          <p:cNvPr id="132110" name="WordArt 14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095750" y="3405188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132111" name="WordArt 1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933950"/>
            <a:ext cx="239713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132112" name="WordArt 16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33963" y="3470275"/>
            <a:ext cx="134937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68413"/>
          </a:xfrm>
        </p:spPr>
        <p:txBody>
          <a:bodyPr/>
          <a:lstStyle/>
          <a:p>
            <a:pPr algn="ctr"/>
            <a:r>
              <a:rPr lang="ru-RU" sz="2800" b="1" dirty="0"/>
              <a:t>Какое число находится и в круге, и в прямоугольнике, и в трапеции, но не в треугольнике?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51520" y="630932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  7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13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9281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Шифр для сейфа составляют из букв и цифр, причем на первом месте всегда ставится буква. Сколько различных вариантов шифра можно составить, используя буквы А, В, С и цифры 3, 7, 9?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03350" y="5445125"/>
            <a:ext cx="345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2400" b="1" dirty="0">
                <a:latin typeface="Times New Roman" pitchFamily="18" charset="0"/>
                <a:hlinkClick r:id="rId2" action="ppaction://hlinksldjump"/>
              </a:rPr>
              <a:t>Проверь себя!</a:t>
            </a:r>
            <a:endParaRPr kumimoji="1" lang="ru-RU" sz="2400" b="1" dirty="0">
              <a:latin typeface="Times New Roman" pitchFamily="18" charset="0"/>
            </a:endParaRPr>
          </a:p>
        </p:txBody>
      </p:sp>
      <p:pic>
        <p:nvPicPr>
          <p:cNvPr id="23557" name="Picture 5" descr="electronic_credit_card_machine_swipe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292600"/>
            <a:ext cx="2303462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Text Box 3"/>
          <p:cNvSpPr txBox="1">
            <a:spLocks noChangeArrowheads="1"/>
          </p:cNvSpPr>
          <p:nvPr/>
        </p:nvSpPr>
        <p:spPr bwMode="auto">
          <a:xfrm>
            <a:off x="4500563" y="1700213"/>
            <a:ext cx="792162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8800">
                <a:latin typeface="Times New Roman" pitchFamily="18" charset="0"/>
              </a:rPr>
              <a:t>*</a:t>
            </a:r>
          </a:p>
        </p:txBody>
      </p:sp>
      <p:pic>
        <p:nvPicPr>
          <p:cNvPr id="24582" name="Picture 4" descr="a_md_wht_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708275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 descr="b_md_wht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08275"/>
            <a:ext cx="4953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6" descr="c_md_wht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9563" y="2708275"/>
            <a:ext cx="5143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7" descr="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150" y="3644900"/>
            <a:ext cx="485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8" descr="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3644900"/>
            <a:ext cx="485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9" descr="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3644900"/>
            <a:ext cx="4857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0" descr="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875" y="3644900"/>
            <a:ext cx="5048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1" descr="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3644900"/>
            <a:ext cx="5048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0" name="Picture 12" descr="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59563" y="3644900"/>
            <a:ext cx="5048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1" name="Picture 13" descr="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3644900"/>
            <a:ext cx="4476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2" name="Picture 14" descr="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19700" y="3644900"/>
            <a:ext cx="4476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93" name="Picture 15" descr="9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8850" y="3644900"/>
            <a:ext cx="4476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4" name="Line 16"/>
          <p:cNvSpPr>
            <a:spLocks noChangeShapeType="1"/>
          </p:cNvSpPr>
          <p:nvPr/>
        </p:nvSpPr>
        <p:spPr bwMode="auto">
          <a:xfrm flipH="1">
            <a:off x="2987675" y="2349500"/>
            <a:ext cx="1655763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Line 17"/>
          <p:cNvSpPr>
            <a:spLocks noChangeShapeType="1"/>
          </p:cNvSpPr>
          <p:nvPr/>
        </p:nvSpPr>
        <p:spPr bwMode="auto">
          <a:xfrm>
            <a:off x="4859338" y="24923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Line 18"/>
          <p:cNvSpPr>
            <a:spLocks noChangeShapeType="1"/>
          </p:cNvSpPr>
          <p:nvPr/>
        </p:nvSpPr>
        <p:spPr bwMode="auto">
          <a:xfrm>
            <a:off x="5076825" y="2349500"/>
            <a:ext cx="180022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Line 19"/>
          <p:cNvSpPr>
            <a:spLocks noChangeShapeType="1"/>
          </p:cNvSpPr>
          <p:nvPr/>
        </p:nvSpPr>
        <p:spPr bwMode="auto">
          <a:xfrm flipH="1">
            <a:off x="2268538" y="3284538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Line 20"/>
          <p:cNvSpPr>
            <a:spLocks noChangeShapeType="1"/>
          </p:cNvSpPr>
          <p:nvPr/>
        </p:nvSpPr>
        <p:spPr bwMode="auto">
          <a:xfrm>
            <a:off x="2843213" y="32845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Line 21"/>
          <p:cNvSpPr>
            <a:spLocks noChangeShapeType="1"/>
          </p:cNvSpPr>
          <p:nvPr/>
        </p:nvSpPr>
        <p:spPr bwMode="auto">
          <a:xfrm>
            <a:off x="3059113" y="3284538"/>
            <a:ext cx="43338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Line 22"/>
          <p:cNvSpPr>
            <a:spLocks noChangeShapeType="1"/>
          </p:cNvSpPr>
          <p:nvPr/>
        </p:nvSpPr>
        <p:spPr bwMode="auto">
          <a:xfrm flipH="1">
            <a:off x="4211638" y="3284538"/>
            <a:ext cx="50482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1" name="Line 23"/>
          <p:cNvSpPr>
            <a:spLocks noChangeShapeType="1"/>
          </p:cNvSpPr>
          <p:nvPr/>
        </p:nvSpPr>
        <p:spPr bwMode="auto">
          <a:xfrm>
            <a:off x="4859338" y="3284538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2" name="Line 24"/>
          <p:cNvSpPr>
            <a:spLocks noChangeShapeType="1"/>
          </p:cNvSpPr>
          <p:nvPr/>
        </p:nvSpPr>
        <p:spPr bwMode="auto">
          <a:xfrm>
            <a:off x="5003800" y="3284538"/>
            <a:ext cx="504825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3" name="Line 25"/>
          <p:cNvSpPr>
            <a:spLocks noChangeShapeType="1"/>
          </p:cNvSpPr>
          <p:nvPr/>
        </p:nvSpPr>
        <p:spPr bwMode="auto">
          <a:xfrm flipH="1">
            <a:off x="6372225" y="3284538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4" name="Line 26"/>
          <p:cNvSpPr>
            <a:spLocks noChangeShapeType="1"/>
          </p:cNvSpPr>
          <p:nvPr/>
        </p:nvSpPr>
        <p:spPr bwMode="auto">
          <a:xfrm>
            <a:off x="6948488" y="3284538"/>
            <a:ext cx="0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5" name="Line 27"/>
          <p:cNvSpPr>
            <a:spLocks noChangeShapeType="1"/>
          </p:cNvSpPr>
          <p:nvPr/>
        </p:nvSpPr>
        <p:spPr bwMode="auto">
          <a:xfrm>
            <a:off x="7092950" y="3284538"/>
            <a:ext cx="43180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7" name="Text Box 29"/>
          <p:cNvSpPr txBox="1">
            <a:spLocks noChangeArrowheads="1"/>
          </p:cNvSpPr>
          <p:nvPr/>
        </p:nvSpPr>
        <p:spPr bwMode="auto">
          <a:xfrm>
            <a:off x="1476375" y="4652963"/>
            <a:ext cx="71278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ru-RU" sz="3200" dirty="0">
                <a:latin typeface="Times New Roman" pitchFamily="18" charset="0"/>
              </a:rPr>
              <a:t>А3, А7, А9, В3, В7, В9, С3, С7, С9</a:t>
            </a:r>
          </a:p>
        </p:txBody>
      </p:sp>
      <p:pic>
        <p:nvPicPr>
          <p:cNvPr id="28702" name="Picture 30" descr="thug_stealing_money_safe_md_wht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60648"/>
            <a:ext cx="2592685" cy="226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557338"/>
            <a:ext cx="8204522" cy="1595437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Сколько можно составить различных букетов из трех роз, если в продаже имеются белые и красные розы?</a:t>
            </a:r>
          </a:p>
        </p:txBody>
      </p:sp>
      <p:pic>
        <p:nvPicPr>
          <p:cNvPr id="24580" name="Picture 4" descr="dozen_red_roses_expand_vase_md_wht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3644900"/>
            <a:ext cx="2232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619250" y="5373688"/>
            <a:ext cx="3457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2400" b="1" dirty="0">
                <a:latin typeface="Arial" pitchFamily="34" charset="0"/>
                <a:cs typeface="Arial" pitchFamily="34" charset="0"/>
                <a:hlinkClick r:id="rId3" action="ppaction://hlinksldjump"/>
              </a:rPr>
              <a:t>Проверь себя!</a:t>
            </a:r>
            <a:endParaRPr kumimoji="1"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3"/>
          <p:cNvSpPr txBox="1">
            <a:spLocks noChangeArrowheads="1"/>
          </p:cNvSpPr>
          <p:nvPr/>
        </p:nvSpPr>
        <p:spPr bwMode="auto">
          <a:xfrm>
            <a:off x="4500563" y="1700213"/>
            <a:ext cx="792162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8800">
                <a:latin typeface="Times New Roman" pitchFamily="18" charset="0"/>
              </a:rPr>
              <a:t>*</a:t>
            </a:r>
          </a:p>
        </p:txBody>
      </p:sp>
      <p:pic>
        <p:nvPicPr>
          <p:cNvPr id="25606" name="Picture 4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2636838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5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0" y="2708275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6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050" y="357346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9" name="Picture 7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357346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0" name="Picture 8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4581525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1" name="Picture 9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64490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10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46529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3" name="Picture 11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6529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4" name="Picture 12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3716338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13" descr="rose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4652963"/>
            <a:ext cx="7921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6" name="Picture 14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4581525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7" name="Picture 15" descr="rose3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4652963"/>
            <a:ext cx="863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8" name="Line 16"/>
          <p:cNvSpPr>
            <a:spLocks noChangeShapeType="1"/>
          </p:cNvSpPr>
          <p:nvPr/>
        </p:nvSpPr>
        <p:spPr bwMode="auto">
          <a:xfrm flipH="1">
            <a:off x="3779838" y="2420938"/>
            <a:ext cx="792162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17"/>
          <p:cNvSpPr>
            <a:spLocks noChangeShapeType="1"/>
          </p:cNvSpPr>
          <p:nvPr/>
        </p:nvSpPr>
        <p:spPr bwMode="auto">
          <a:xfrm>
            <a:off x="5076825" y="2420938"/>
            <a:ext cx="790575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18"/>
          <p:cNvSpPr>
            <a:spLocks noChangeShapeType="1"/>
          </p:cNvSpPr>
          <p:nvPr/>
        </p:nvSpPr>
        <p:spPr bwMode="auto">
          <a:xfrm flipH="1">
            <a:off x="2700338" y="3429000"/>
            <a:ext cx="358775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19"/>
          <p:cNvSpPr>
            <a:spLocks noChangeShapeType="1"/>
          </p:cNvSpPr>
          <p:nvPr/>
        </p:nvSpPr>
        <p:spPr bwMode="auto">
          <a:xfrm>
            <a:off x="3348038" y="3500438"/>
            <a:ext cx="28733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2" name="Line 20"/>
          <p:cNvSpPr>
            <a:spLocks noChangeShapeType="1"/>
          </p:cNvSpPr>
          <p:nvPr/>
        </p:nvSpPr>
        <p:spPr bwMode="auto">
          <a:xfrm flipH="1">
            <a:off x="5580063" y="3573463"/>
            <a:ext cx="144462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Line 21"/>
          <p:cNvSpPr>
            <a:spLocks noChangeShapeType="1"/>
          </p:cNvSpPr>
          <p:nvPr/>
        </p:nvSpPr>
        <p:spPr bwMode="auto">
          <a:xfrm>
            <a:off x="6084888" y="3573463"/>
            <a:ext cx="21590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4" name="Line 22"/>
          <p:cNvSpPr>
            <a:spLocks noChangeShapeType="1"/>
          </p:cNvSpPr>
          <p:nvPr/>
        </p:nvSpPr>
        <p:spPr bwMode="auto">
          <a:xfrm flipH="1">
            <a:off x="2051050" y="4581525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5" name="Line 23"/>
          <p:cNvSpPr>
            <a:spLocks noChangeShapeType="1"/>
          </p:cNvSpPr>
          <p:nvPr/>
        </p:nvSpPr>
        <p:spPr bwMode="auto">
          <a:xfrm>
            <a:off x="2339975" y="4581525"/>
            <a:ext cx="1444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6" name="Line 24"/>
          <p:cNvSpPr>
            <a:spLocks noChangeShapeType="1"/>
          </p:cNvSpPr>
          <p:nvPr/>
        </p:nvSpPr>
        <p:spPr bwMode="auto">
          <a:xfrm>
            <a:off x="3563938" y="4508500"/>
            <a:ext cx="714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7" name="Line 25"/>
          <p:cNvSpPr>
            <a:spLocks noChangeShapeType="1"/>
          </p:cNvSpPr>
          <p:nvPr/>
        </p:nvSpPr>
        <p:spPr bwMode="auto">
          <a:xfrm flipH="1">
            <a:off x="5148263" y="4508500"/>
            <a:ext cx="71437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8" name="Line 26"/>
          <p:cNvSpPr>
            <a:spLocks noChangeShapeType="1"/>
          </p:cNvSpPr>
          <p:nvPr/>
        </p:nvSpPr>
        <p:spPr bwMode="auto">
          <a:xfrm flipH="1">
            <a:off x="6300788" y="4508500"/>
            <a:ext cx="14287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9" name="Line 27"/>
          <p:cNvSpPr>
            <a:spLocks noChangeShapeType="1"/>
          </p:cNvSpPr>
          <p:nvPr/>
        </p:nvSpPr>
        <p:spPr bwMode="auto">
          <a:xfrm>
            <a:off x="6659563" y="4508500"/>
            <a:ext cx="2174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9725" name="Text Box 29"/>
          <p:cNvSpPr txBox="1">
            <a:spLocks noChangeArrowheads="1"/>
          </p:cNvSpPr>
          <p:nvPr/>
        </p:nvSpPr>
        <p:spPr bwMode="auto">
          <a:xfrm>
            <a:off x="1116013" y="5805488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ru-RU" sz="3200" b="1" dirty="0">
                <a:latin typeface="Arial" pitchFamily="34" charset="0"/>
                <a:cs typeface="Arial" pitchFamily="34" charset="0"/>
              </a:rPr>
              <a:t>БББ, ББК, БКБ, КБК, ККБ, ККК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0"/>
            <a:ext cx="8219256" cy="1417638"/>
          </a:xfrm>
        </p:spPr>
        <p:txBody>
          <a:bodyPr/>
          <a:lstStyle/>
          <a:p>
            <a:pPr eaLnBrk="1" hangingPunct="1"/>
            <a:r>
              <a:rPr lang="ru-RU" b="1" dirty="0" smtClean="0">
                <a:latin typeface="Arial" pitchFamily="34" charset="0"/>
                <a:cs typeface="Arial" pitchFamily="34" charset="0"/>
              </a:rPr>
              <a:t>Случайные события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8230369" cy="4824512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Мы часто говорим:</a:t>
            </a:r>
          </a:p>
          <a:p>
            <a:pPr algn="ctr"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«это возможно», </a:t>
            </a:r>
          </a:p>
          <a:p>
            <a:pPr algn="ctr"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«это невозможно», </a:t>
            </a:r>
          </a:p>
          <a:p>
            <a:pPr algn="ctr"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«это маловероятно», </a:t>
            </a:r>
          </a:p>
          <a:p>
            <a:pPr algn="ctr" eaLnBrk="1" hangingPunct="1"/>
            <a:r>
              <a:rPr lang="ru-RU" dirty="0" smtClean="0">
                <a:latin typeface="Arial" pitchFamily="34" charset="0"/>
                <a:cs typeface="Arial" pitchFamily="34" charset="0"/>
              </a:rPr>
              <a:t>«это обязательно случится».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События, которые в одних и тех же условиях могут произойти, а могут и не произойти,  называются </a:t>
            </a:r>
            <a:r>
              <a:rPr lang="ru-RU" i="1" u="sng" dirty="0" smtClean="0">
                <a:latin typeface="Arial" pitchFamily="34" charset="0"/>
                <a:cs typeface="Arial" pitchFamily="34" charset="0"/>
              </a:rPr>
              <a:t>случайными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8196" name="Picture 4" descr="Hippo0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412875"/>
            <a:ext cx="15240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2189162"/>
          </a:xfrm>
        </p:spPr>
        <p:txBody>
          <a:bodyPr>
            <a:normAutofit fontScale="92500"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 коробке лежат 5 конфет в синей обертке и одна в белой. Не глядя в коробку, наугад вынимают одну конфету. Можно ли сказать заранее, какого она будет цвета? </a:t>
            </a:r>
          </a:p>
        </p:txBody>
      </p:sp>
      <p:pic>
        <p:nvPicPr>
          <p:cNvPr id="9221" name="Picture 5" descr="s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4749800"/>
            <a:ext cx="2087563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1438"/>
            <a:ext cx="8496944" cy="360045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       В сумке лежат 4 красных и 4 желтых яблока. Из сумки наугад вынимают яблоко. Какое из событий А, В, С, Д при этом может произойти?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     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А.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Вынуто красное яблоко.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      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Вынуто желтое яблоко.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      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Вынуто зеленое яблоко.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     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Д.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Вынуто яблоко.</a:t>
            </a:r>
          </a:p>
        </p:txBody>
      </p:sp>
      <p:pic>
        <p:nvPicPr>
          <p:cNvPr id="15366" name="Picture 4" descr="APPLE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26368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227763" y="3141663"/>
            <a:ext cx="2592387" cy="2735262"/>
            <a:chOff x="3923" y="1979"/>
            <a:chExt cx="1633" cy="1723"/>
          </a:xfrm>
        </p:grpSpPr>
        <p:pic>
          <p:nvPicPr>
            <p:cNvPr id="15373" name="Picture 5" descr="APPLE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3" y="1979"/>
              <a:ext cx="952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4" name="Picture 6" descr="APPLE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04" y="2750"/>
              <a:ext cx="952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5" name="Picture 7" descr="APPLE2"/>
            <p:cNvPicPr>
              <a:picLocks noChangeAspect="1" noChangeArrowheads="1" noCrop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6" y="2341"/>
              <a:ext cx="952" cy="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1042988" y="4941888"/>
            <a:ext cx="5402262" cy="1512887"/>
            <a:chOff x="657" y="3113"/>
            <a:chExt cx="3403" cy="953"/>
          </a:xfrm>
        </p:grpSpPr>
        <p:pic>
          <p:nvPicPr>
            <p:cNvPr id="15369" name="Picture 10" descr="APPLE2-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3113"/>
              <a:ext cx="953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0" name="Picture 11" descr="APPLE2-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74" y="3113"/>
              <a:ext cx="953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1" name="Picture 12" descr="APPLE2-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90" y="3113"/>
              <a:ext cx="953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2" name="Picture 13" descr="APPLE2-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107" y="3113"/>
              <a:ext cx="953" cy="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548680"/>
            <a:ext cx="8420100" cy="37433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Среди следующих событий укажите случайные, достоверные и невозможные</a:t>
            </a:r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800" b="1" dirty="0" smtClean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Попугай научится говорить.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Вы садитесь в поезд и доезжаете до Северного полюса.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С.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Наугад взятая с полки книга оказывается учебником математики.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Д.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 полдень бьют Кремлевские часы.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Е.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Вода в Тихом океане закипит.</a:t>
            </a:r>
          </a:p>
        </p:txBody>
      </p:sp>
      <p:pic>
        <p:nvPicPr>
          <p:cNvPr id="22532" name="Picture 4" descr="PARROT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9963" y="5157788"/>
            <a:ext cx="208915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TRAIN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5084763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peo-bookworm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063" y="5229225"/>
            <a:ext cx="1584325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406241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Выпишите дроби, равные 3/4: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15/30, 6/8, 3/12, 15/20.</a:t>
            </a: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ОТВЕТ     6/8 ;   15/20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WordArt 3"/>
          <p:cNvSpPr>
            <a:spLocks noChangeArrowheads="1" noChangeShapeType="1" noTextEdit="1"/>
          </p:cNvSpPr>
          <p:nvPr/>
        </p:nvSpPr>
        <p:spPr bwMode="auto">
          <a:xfrm>
            <a:off x="323528" y="2276871"/>
            <a:ext cx="8209285" cy="2088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 smtClean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У трех маляров был брат </a:t>
            </a:r>
            <a:r>
              <a:rPr lang="ru-RU" sz="3600" kern="10" spc="720" dirty="0" smtClean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Андрей,</a:t>
            </a:r>
            <a:endParaRPr lang="ru-RU" sz="3600" kern="10" spc="720" dirty="0">
              <a:ln w="15875">
                <a:solidFill>
                  <a:srgbClr val="800080"/>
                </a:solidFill>
                <a:round/>
                <a:headEnd/>
                <a:tailEnd/>
              </a:ln>
              <a:solidFill>
                <a:srgbClr val="C00000"/>
              </a:solidFill>
              <a:latin typeface="Arial"/>
              <a:cs typeface="Arial"/>
            </a:endParaRPr>
          </a:p>
          <a:p>
            <a:pPr algn="ctr"/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а у </a:t>
            </a:r>
            <a:r>
              <a:rPr lang="ru-RU" sz="3600" kern="10" spc="720" dirty="0" smtClean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Андрея </a:t>
            </a:r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братьев не было.</a:t>
            </a:r>
          </a:p>
          <a:p>
            <a:pPr algn="ctr"/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Как это могло случиться?</a:t>
            </a:r>
          </a:p>
        </p:txBody>
      </p:sp>
      <p:sp>
        <p:nvSpPr>
          <p:cNvPr id="65546" name="WordArt 10"/>
          <p:cNvSpPr>
            <a:spLocks noChangeArrowheads="1" noChangeShapeType="1" noTextEdit="1"/>
          </p:cNvSpPr>
          <p:nvPr/>
        </p:nvSpPr>
        <p:spPr bwMode="auto">
          <a:xfrm>
            <a:off x="468313" y="5445125"/>
            <a:ext cx="8135937" cy="720725"/>
          </a:xfrm>
          <a:prstGeom prst="rect">
            <a:avLst/>
          </a:prstGeom>
          <a:solidFill>
            <a:schemeClr val="bg1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Ответ: у него было три сестры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7544" y="33265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</a:rPr>
              <a:t>Математическая разминка</a:t>
            </a:r>
            <a:endParaRPr lang="ru-RU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8" name="Group 4"/>
          <p:cNvGraphicFramePr>
            <a:graphicFrameLocks noGrp="1"/>
          </p:cNvGraphicFramePr>
          <p:nvPr>
            <p:ph sz="half" idx="2"/>
          </p:nvPr>
        </p:nvGraphicFramePr>
        <p:xfrm>
          <a:off x="4686300" y="1700808"/>
          <a:ext cx="4278189" cy="4419006"/>
        </p:xfrm>
        <a:graphic>
          <a:graphicData uri="http://schemas.openxmlformats.org/drawingml/2006/table">
            <a:tbl>
              <a:tblPr/>
              <a:tblGrid>
                <a:gridCol w="1426063"/>
                <a:gridCol w="1426063"/>
                <a:gridCol w="1426063"/>
              </a:tblGrid>
              <a:tr h="1473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</a:tr>
              <a:tr h="1473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5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3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</a:tr>
              <a:tr h="147300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8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2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8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/>
                    </a:solidFill>
                  </a:tcPr>
                </a:tc>
              </a:tr>
            </a:tbl>
          </a:graphicData>
        </a:graphic>
      </p:graphicFrame>
      <p:sp>
        <p:nvSpPr>
          <p:cNvPr id="67613" name="WordArt 29"/>
          <p:cNvSpPr>
            <a:spLocks noChangeArrowheads="1" noChangeShapeType="1" noTextEdit="1"/>
          </p:cNvSpPr>
          <p:nvPr/>
        </p:nvSpPr>
        <p:spPr bwMode="auto">
          <a:xfrm>
            <a:off x="0" y="1844824"/>
            <a:ext cx="4572000" cy="2592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Расставьте числа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1,4,6,7,8,9 так, чтобы в 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сумме получить число 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15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 по горизонтали,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 вертикали и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п</a:t>
            </a:r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 диагонали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Arial"/>
              <a:cs typeface="Arial"/>
            </a:endParaRPr>
          </a:p>
        </p:txBody>
      </p:sp>
      <p:sp>
        <p:nvSpPr>
          <p:cNvPr id="67615" name="WordArt 31"/>
          <p:cNvSpPr>
            <a:spLocks noChangeArrowheads="1" noChangeShapeType="1" noTextEdit="1"/>
          </p:cNvSpPr>
          <p:nvPr/>
        </p:nvSpPr>
        <p:spPr bwMode="auto">
          <a:xfrm>
            <a:off x="5148263" y="3573463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7</a:t>
            </a:r>
          </a:p>
        </p:txBody>
      </p:sp>
      <p:sp>
        <p:nvSpPr>
          <p:cNvPr id="67616" name="WordArt 32"/>
          <p:cNvSpPr>
            <a:spLocks noChangeArrowheads="1" noChangeShapeType="1" noTextEdit="1"/>
          </p:cNvSpPr>
          <p:nvPr/>
        </p:nvSpPr>
        <p:spPr bwMode="auto">
          <a:xfrm>
            <a:off x="6443663" y="2133600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1</a:t>
            </a:r>
          </a:p>
        </p:txBody>
      </p:sp>
      <p:sp>
        <p:nvSpPr>
          <p:cNvPr id="67617" name="WordArt 33"/>
          <p:cNvSpPr>
            <a:spLocks noChangeArrowheads="1" noChangeShapeType="1" noTextEdit="1"/>
          </p:cNvSpPr>
          <p:nvPr/>
        </p:nvSpPr>
        <p:spPr bwMode="auto">
          <a:xfrm>
            <a:off x="7885113" y="5013325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4</a:t>
            </a:r>
          </a:p>
        </p:txBody>
      </p:sp>
      <p:sp>
        <p:nvSpPr>
          <p:cNvPr id="67618" name="WordArt 34"/>
          <p:cNvSpPr>
            <a:spLocks noChangeArrowheads="1" noChangeShapeType="1" noTextEdit="1"/>
          </p:cNvSpPr>
          <p:nvPr/>
        </p:nvSpPr>
        <p:spPr bwMode="auto">
          <a:xfrm>
            <a:off x="5148263" y="2205038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6</a:t>
            </a:r>
          </a:p>
        </p:txBody>
      </p:sp>
      <p:sp>
        <p:nvSpPr>
          <p:cNvPr id="67619" name="WordArt 35"/>
          <p:cNvSpPr>
            <a:spLocks noChangeArrowheads="1" noChangeShapeType="1" noTextEdit="1"/>
          </p:cNvSpPr>
          <p:nvPr/>
        </p:nvSpPr>
        <p:spPr bwMode="auto">
          <a:xfrm>
            <a:off x="7812088" y="2133600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8</a:t>
            </a:r>
          </a:p>
        </p:txBody>
      </p:sp>
      <p:sp>
        <p:nvSpPr>
          <p:cNvPr id="67620" name="WordArt 36"/>
          <p:cNvSpPr>
            <a:spLocks noChangeArrowheads="1" noChangeShapeType="1" noTextEdit="1"/>
          </p:cNvSpPr>
          <p:nvPr/>
        </p:nvSpPr>
        <p:spPr bwMode="auto">
          <a:xfrm>
            <a:off x="6516688" y="5013325"/>
            <a:ext cx="4318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568" y="332656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Занимательный квадрат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7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7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67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67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7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7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615" grpId="0" animBg="1"/>
      <p:bldP spid="67616" grpId="0" animBg="1"/>
      <p:bldP spid="67617" grpId="0" animBg="1"/>
      <p:bldP spid="67618" grpId="0" animBg="1"/>
      <p:bldP spid="67619" grpId="0" animBg="1"/>
      <p:bldP spid="676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реб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6274088" cy="5184576"/>
          </a:xfrm>
          <a:prstGeom prst="rect">
            <a:avLst/>
          </a:prstGeom>
          <a:noFill/>
        </p:spPr>
      </p:pic>
      <p:sp>
        <p:nvSpPr>
          <p:cNvPr id="66566" name="WordArt 6"/>
          <p:cNvSpPr>
            <a:spLocks noChangeArrowheads="1" noChangeShapeType="1" noTextEdit="1"/>
          </p:cNvSpPr>
          <p:nvPr/>
        </p:nvSpPr>
        <p:spPr bwMode="auto">
          <a:xfrm>
            <a:off x="6228184" y="1052736"/>
            <a:ext cx="2160588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9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сумма</a:t>
            </a:r>
          </a:p>
        </p:txBody>
      </p:sp>
      <p:sp>
        <p:nvSpPr>
          <p:cNvPr id="66567" name="WordArt 7"/>
          <p:cNvSpPr>
            <a:spLocks noChangeArrowheads="1" noChangeShapeType="1" noTextEdit="1"/>
          </p:cNvSpPr>
          <p:nvPr/>
        </p:nvSpPr>
        <p:spPr bwMode="auto">
          <a:xfrm>
            <a:off x="3635896" y="3140968"/>
            <a:ext cx="15113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9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луч</a:t>
            </a:r>
          </a:p>
        </p:txBody>
      </p:sp>
      <p:sp>
        <p:nvSpPr>
          <p:cNvPr id="66568" name="WordArt 8"/>
          <p:cNvSpPr>
            <a:spLocks noChangeArrowheads="1" noChangeShapeType="1" noTextEdit="1"/>
          </p:cNvSpPr>
          <p:nvPr/>
        </p:nvSpPr>
        <p:spPr bwMode="auto">
          <a:xfrm>
            <a:off x="5148064" y="5157192"/>
            <a:ext cx="273685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9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периметр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6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6" grpId="0" animBg="1"/>
      <p:bldP spid="66567" grpId="0" animBg="1"/>
      <p:bldP spid="6656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4" name="Rectangle 34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640763" cy="574675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</a:rPr>
              <a:t>Расшифруйте анаграммы и найдите лишнее слово.</a:t>
            </a:r>
          </a:p>
        </p:txBody>
      </p:sp>
      <p:graphicFrame>
        <p:nvGraphicFramePr>
          <p:cNvPr id="184394" name="Group 7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33890820"/>
              </p:ext>
            </p:extLst>
          </p:nvPr>
        </p:nvGraphicFramePr>
        <p:xfrm>
          <a:off x="4716463" y="2205038"/>
          <a:ext cx="4103687" cy="4464050"/>
        </p:xfrm>
        <a:graphic>
          <a:graphicData uri="http://schemas.openxmlformats.org/drawingml/2006/table">
            <a:tbl>
              <a:tblPr/>
              <a:tblGrid>
                <a:gridCol w="4103687"/>
              </a:tblGrid>
              <a:tr h="4464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-Сумма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Уменьшаемое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-Слагаемое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-Разность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1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-Отрезок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-Вычитаемое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84400" name="Group 8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853840437"/>
              </p:ext>
            </p:extLst>
          </p:nvPr>
        </p:nvGraphicFramePr>
        <p:xfrm>
          <a:off x="395288" y="2133600"/>
          <a:ext cx="4032250" cy="4675632"/>
        </p:xfrm>
        <a:graphic>
          <a:graphicData uri="http://schemas.openxmlformats.org/drawingml/2006/table">
            <a:tbl>
              <a:tblPr/>
              <a:tblGrid>
                <a:gridCol w="4032250"/>
              </a:tblGrid>
              <a:tr h="3959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Мамус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Нышаумемое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Егамоесла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Норазсть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Ретозок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 </a:t>
                      </a:r>
                      <a:r>
                        <a:rPr kumimoji="0" lang="ru-RU" sz="3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Чивымоетае</a:t>
                      </a: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99FF33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396" name="Rectangle 76"/>
          <p:cNvSpPr>
            <a:spLocks noChangeArrowheads="1"/>
          </p:cNvSpPr>
          <p:nvPr/>
        </p:nvSpPr>
        <p:spPr bwMode="auto">
          <a:xfrm>
            <a:off x="5292725" y="2924175"/>
            <a:ext cx="1565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84401" name="Picture 81" descr="1192783528_1192647151_solnyshko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981075"/>
            <a:ext cx="2079625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43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44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43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125538"/>
            <a:ext cx="8748712" cy="453571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Когда малыша Ваню поцарапала кошка, он плакал 3 минуты. Когда его укусила оса, он плакал на 2 минуты больше, но когда мама начала мыть его с мылом, Ваня плакал в 2 раза дольше, чем после укуса осы. Мама мыла Ваню 12 минут.</a:t>
            </a:r>
          </a:p>
          <a:p>
            <a:pPr>
              <a:lnSpc>
                <a:spcPct val="90000"/>
              </a:lnSpc>
            </a:pPr>
            <a:endParaRPr lang="ru-RU" sz="3600" dirty="0">
              <a:solidFill>
                <a:srgbClr val="FF99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Сколько минут плакал уже вымытый Ваня?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5877272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   Ваня уже не плакал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COBJ04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51088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283968" y="476672"/>
            <a:ext cx="4176712" cy="914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800" b="1" i="1" dirty="0">
                <a:latin typeface="Georgia" pitchFamily="18" charset="0"/>
              </a:rPr>
              <a:t>Решите  старинную  </a:t>
            </a:r>
          </a:p>
          <a:p>
            <a:r>
              <a:rPr lang="ru-RU" sz="2800" b="1" i="1" dirty="0">
                <a:latin typeface="Georgia" pitchFamily="18" charset="0"/>
              </a:rPr>
              <a:t>индийскую  задачу.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2068513" y="1773238"/>
            <a:ext cx="7075488" cy="3508376"/>
            <a:chOff x="1247" y="1389"/>
            <a:chExt cx="4457" cy="2210"/>
          </a:xfrm>
        </p:grpSpPr>
        <p:sp>
          <p:nvSpPr>
            <p:cNvPr id="14343" name="Text Box 7"/>
            <p:cNvSpPr txBox="1">
              <a:spLocks noChangeArrowheads="1"/>
            </p:cNvSpPr>
            <p:nvPr/>
          </p:nvSpPr>
          <p:spPr bwMode="auto">
            <a:xfrm>
              <a:off x="1279" y="1389"/>
              <a:ext cx="4425" cy="2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i="1" dirty="0">
                  <a:latin typeface="Times New Roman" pitchFamily="18" charset="0"/>
                </a:rPr>
                <a:t>Если  задуманное  число  умножить  на  5,</a:t>
              </a:r>
            </a:p>
            <a:p>
              <a:r>
                <a:rPr lang="ru-RU" sz="2800" b="1" i="1" dirty="0">
                  <a:latin typeface="Times New Roman" pitchFamily="18" charset="0"/>
                </a:rPr>
                <a:t>из  получившегося  произведения вычесть  </a:t>
              </a:r>
            </a:p>
            <a:p>
              <a:r>
                <a:rPr lang="ru-RU" sz="2800" b="1" i="1" dirty="0">
                  <a:latin typeface="Times New Roman" pitchFamily="18" charset="0"/>
                </a:rPr>
                <a:t>его  треть,  остаток  разделить на 10 и  </a:t>
              </a:r>
            </a:p>
            <a:p>
              <a:r>
                <a:rPr lang="ru-RU" sz="2800" b="1" i="1" dirty="0">
                  <a:latin typeface="Times New Roman" pitchFamily="18" charset="0"/>
                </a:rPr>
                <a:t>к результату прибавить последовательно </a:t>
              </a:r>
            </a:p>
            <a:p>
              <a:r>
                <a:rPr lang="ru-RU" sz="2800" b="1" i="1" dirty="0">
                  <a:latin typeface="Times New Roman" pitchFamily="18" charset="0"/>
                </a:rPr>
                <a:t>   ,       и         первоначального  числа,  то</a:t>
              </a:r>
            </a:p>
            <a:p>
              <a:r>
                <a:rPr lang="ru-RU" sz="2800" b="1" i="1" dirty="0">
                  <a:latin typeface="Times New Roman" pitchFamily="18" charset="0"/>
                </a:rPr>
                <a:t>                       получится  68.  </a:t>
              </a:r>
            </a:p>
            <a:p>
              <a:endParaRPr lang="ru-RU" sz="2800" b="1" i="1" dirty="0">
                <a:latin typeface="Times New Roman" pitchFamily="18" charset="0"/>
              </a:endParaRPr>
            </a:p>
            <a:p>
              <a:r>
                <a:rPr lang="ru-RU" sz="2800" b="1" i="1" dirty="0">
                  <a:latin typeface="Times New Roman" pitchFamily="18" charset="0"/>
                </a:rPr>
                <a:t>Чему  равно  задуманное  число?</a:t>
              </a:r>
            </a:p>
          </p:txBody>
        </p:sp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655" y="2523"/>
              <a:ext cx="227" cy="499"/>
              <a:chOff x="3379" y="1888"/>
              <a:chExt cx="259" cy="726"/>
            </a:xfrm>
          </p:grpSpPr>
          <p:sp>
            <p:nvSpPr>
              <p:cNvPr id="14351" name="WordArt 1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888"/>
                <a:ext cx="21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</a:t>
                </a:r>
              </a:p>
            </p:txBody>
          </p:sp>
          <p:sp>
            <p:nvSpPr>
              <p:cNvPr id="14352" name="WordArt 1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79" y="2325"/>
                <a:ext cx="227" cy="28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3</a:t>
                </a:r>
              </a:p>
            </p:txBody>
          </p:sp>
          <p:sp>
            <p:nvSpPr>
              <p:cNvPr id="14353" name="WordArt 17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95" y="2206"/>
                <a:ext cx="243" cy="4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</a:t>
                </a:r>
              </a:p>
            </p:txBody>
          </p:sp>
        </p:grpSp>
        <p:grpSp>
          <p:nvGrpSpPr>
            <p:cNvPr id="4" name="Group 19"/>
            <p:cNvGrpSpPr>
              <a:grpSpLocks/>
            </p:cNvGrpSpPr>
            <p:nvPr/>
          </p:nvGrpSpPr>
          <p:grpSpPr bwMode="auto">
            <a:xfrm>
              <a:off x="1247" y="2523"/>
              <a:ext cx="227" cy="498"/>
              <a:chOff x="3379" y="1889"/>
              <a:chExt cx="259" cy="725"/>
            </a:xfrm>
          </p:grpSpPr>
          <p:sp>
            <p:nvSpPr>
              <p:cNvPr id="14356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889"/>
                <a:ext cx="21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 dirty="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</a:t>
                </a:r>
              </a:p>
            </p:txBody>
          </p:sp>
          <p:sp>
            <p:nvSpPr>
              <p:cNvPr id="14357" name="WordArt 21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79" y="2325"/>
                <a:ext cx="227" cy="28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 dirty="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2</a:t>
                </a:r>
              </a:p>
            </p:txBody>
          </p:sp>
          <p:sp>
            <p:nvSpPr>
              <p:cNvPr id="14358" name="WordArt 22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95" y="2206"/>
                <a:ext cx="243" cy="4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</a:t>
                </a:r>
              </a:p>
            </p:txBody>
          </p:sp>
        </p:grp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2154" y="2523"/>
              <a:ext cx="227" cy="499"/>
              <a:chOff x="3379" y="1888"/>
              <a:chExt cx="259" cy="726"/>
            </a:xfrm>
          </p:grpSpPr>
          <p:sp>
            <p:nvSpPr>
              <p:cNvPr id="14360" name="WordArt 24"/>
              <p:cNvSpPr>
                <a:spLocks noChangeArrowheads="1" noChangeShapeType="1" noTextEdit="1"/>
              </p:cNvSpPr>
              <p:nvPr/>
            </p:nvSpPr>
            <p:spPr bwMode="auto">
              <a:xfrm>
                <a:off x="3424" y="1888"/>
                <a:ext cx="214" cy="288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1</a:t>
                </a:r>
              </a:p>
            </p:txBody>
          </p:sp>
          <p:sp>
            <p:nvSpPr>
              <p:cNvPr id="14361" name="WordArt 25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79" y="2325"/>
                <a:ext cx="227" cy="28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4</a:t>
                </a:r>
              </a:p>
            </p:txBody>
          </p:sp>
          <p:sp>
            <p:nvSpPr>
              <p:cNvPr id="14362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3395" y="2206"/>
                <a:ext cx="243" cy="4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i="1" kern="10">
                    <a:ln w="19050">
                      <a:solidFill>
                        <a:srgbClr val="99FF66"/>
                      </a:solidFill>
                      <a:round/>
                      <a:headEnd/>
                      <a:tailEnd/>
                    </a:ln>
                    <a:solidFill>
                      <a:srgbClr val="009900"/>
                    </a:solidFill>
                    <a:effectLst>
                      <a:outerShdw dist="35921" dir="2700000" algn="ctr" rotWithShape="0">
                        <a:srgbClr val="990000"/>
                      </a:outerShdw>
                    </a:effectLst>
                    <a:latin typeface="Times New Roman"/>
                    <a:cs typeface="Times New Roman"/>
                  </a:rPr>
                  <a:t>-</a:t>
                </a:r>
              </a:p>
            </p:txBody>
          </p:sp>
        </p:grpSp>
      </p:grpSp>
      <p:sp>
        <p:nvSpPr>
          <p:cNvPr id="14365" name="AutoShape 2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547813" y="5445125"/>
            <a:ext cx="1042987" cy="792163"/>
          </a:xfrm>
          <a:prstGeom prst="actionButtonBlank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i="1" dirty="0">
                <a:latin typeface="Times New Roman" pitchFamily="18" charset="0"/>
              </a:rPr>
              <a:t>84</a:t>
            </a:r>
          </a:p>
        </p:txBody>
      </p:sp>
      <p:sp>
        <p:nvSpPr>
          <p:cNvPr id="14372" name="AutoShape 3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4356100" y="5445125"/>
            <a:ext cx="1042988" cy="792163"/>
          </a:xfrm>
          <a:prstGeom prst="actionButtonBlank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i="1" dirty="0">
                <a:latin typeface="Times New Roman" pitchFamily="18" charset="0"/>
              </a:rPr>
              <a:t>86</a:t>
            </a:r>
          </a:p>
        </p:txBody>
      </p:sp>
      <p:sp>
        <p:nvSpPr>
          <p:cNvPr id="14373" name="AutoShape 3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7092950" y="5445125"/>
            <a:ext cx="1042988" cy="792163"/>
          </a:xfrm>
          <a:prstGeom prst="actionButtonBlank">
            <a:avLst/>
          </a:prstGeom>
          <a:gradFill rotWithShape="1">
            <a:gsLst>
              <a:gs pos="0">
                <a:srgbClr val="FF99CC">
                  <a:gamma/>
                  <a:tint val="0"/>
                  <a:invGamma/>
                </a:srgbClr>
              </a:gs>
              <a:gs pos="100000">
                <a:srgbClr val="FF99CC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FF99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i="1" dirty="0">
                <a:latin typeface="Times New Roman" pitchFamily="18" charset="0"/>
              </a:rPr>
              <a:t>48</a:t>
            </a:r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1187450" y="6308725"/>
            <a:ext cx="1728788" cy="40481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latin typeface="Times New Roman" pitchFamily="18" charset="0"/>
              </a:rPr>
              <a:t>Нет!</a:t>
            </a:r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3995738" y="6308725"/>
            <a:ext cx="1728787" cy="404813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latin typeface="Times New Roman" pitchFamily="18" charset="0"/>
              </a:rPr>
              <a:t>Подумай!</a:t>
            </a: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6804025" y="6308725"/>
            <a:ext cx="1728788" cy="404813"/>
          </a:xfrm>
          <a:prstGeom prst="rect">
            <a:avLst/>
          </a:prstGeom>
          <a:gradFill rotWithShape="1">
            <a:gsLst>
              <a:gs pos="0">
                <a:srgbClr val="FF0000">
                  <a:gamma/>
                  <a:tint val="0"/>
                  <a:invGamma/>
                </a:srgbClr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latin typeface="Times New Roman" pitchFamily="18" charset="0"/>
              </a:rPr>
              <a:t>Молодец!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6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4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4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4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73"/>
                  </p:tgtEl>
                </p:cond>
              </p:nextCondLst>
            </p:seq>
          </p:childTnLst>
        </p:cTn>
      </p:par>
    </p:tnLst>
    <p:bldLst>
      <p:bldP spid="14342" grpId="0" animBg="1"/>
      <p:bldP spid="14374" grpId="0" animBg="1"/>
      <p:bldP spid="14375" grpId="0" animBg="1"/>
      <p:bldP spid="1437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BULB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775" y="0"/>
            <a:ext cx="38893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3059112" y="692150"/>
            <a:ext cx="5689351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Прочитайте  полезный</a:t>
            </a:r>
          </a:p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совет,  воспользовавшись</a:t>
            </a:r>
          </a:p>
          <a:p>
            <a:pPr algn="ctr"/>
            <a:r>
              <a:rPr lang="ru-RU" sz="2800" dirty="0">
                <a:latin typeface="Arial" pitchFamily="34" charset="0"/>
                <a:cs typeface="Arial" pitchFamily="34" charset="0"/>
              </a:rPr>
              <a:t>таблицами.</a:t>
            </a:r>
          </a:p>
        </p:txBody>
      </p:sp>
      <p:graphicFrame>
        <p:nvGraphicFramePr>
          <p:cNvPr id="5183" name="Group 63"/>
          <p:cNvGraphicFramePr>
            <a:graphicFrameLocks noGrp="1"/>
          </p:cNvGraphicFramePr>
          <p:nvPr>
            <p:ph sz="half" idx="1"/>
          </p:nvPr>
        </p:nvGraphicFramePr>
        <p:xfrm>
          <a:off x="395288" y="2565400"/>
          <a:ext cx="4038600" cy="3662364"/>
        </p:xfrm>
        <a:graphic>
          <a:graphicData uri="http://schemas.openxmlformats.org/drawingml/2006/table">
            <a:tbl>
              <a:tblPr/>
              <a:tblGrid>
                <a:gridCol w="808037"/>
                <a:gridCol w="806450"/>
                <a:gridCol w="808038"/>
                <a:gridCol w="808037"/>
                <a:gridCol w="808038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pitchFamily="18" charset="0"/>
                        </a:rPr>
                        <a:t>14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184" name="Group 64"/>
          <p:cNvGraphicFramePr>
            <a:graphicFrameLocks noGrp="1"/>
          </p:cNvGraphicFramePr>
          <p:nvPr>
            <p:ph sz="half" idx="2"/>
          </p:nvPr>
        </p:nvGraphicFramePr>
        <p:xfrm>
          <a:off x="4586288" y="2565400"/>
          <a:ext cx="4038600" cy="3662364"/>
        </p:xfrm>
        <a:graphic>
          <a:graphicData uri="http://schemas.openxmlformats.org/drawingml/2006/table">
            <a:tbl>
              <a:tblPr/>
              <a:tblGrid>
                <a:gridCol w="808037"/>
                <a:gridCol w="806450"/>
                <a:gridCol w="808038"/>
                <a:gridCol w="808037"/>
                <a:gridCol w="808038"/>
              </a:tblGrid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3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24" name="AutoShape 10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88125" y="6381750"/>
            <a:ext cx="1657350" cy="333375"/>
          </a:xfrm>
          <a:prstGeom prst="actionButtonBlank">
            <a:avLst/>
          </a:prstGeom>
          <a:gradFill rotWithShape="1">
            <a:gsLst>
              <a:gs pos="0">
                <a:srgbClr val="FF9900"/>
              </a:gs>
              <a:gs pos="50000">
                <a:srgbClr val="FF9900">
                  <a:gamma/>
                  <a:tint val="0"/>
                  <a:invGamma/>
                </a:srgbClr>
              </a:gs>
              <a:gs pos="100000">
                <a:srgbClr val="FF99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i="1" dirty="0">
                <a:latin typeface="Georgia" pitchFamily="18" charset="0"/>
                <a:hlinkClick r:id="rId5" action="ppaction://hlinksldjump"/>
              </a:rPr>
              <a:t>Ответ</a:t>
            </a:r>
            <a:endParaRPr lang="ru-RU" sz="20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animBg="1"/>
      <p:bldP spid="522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BULB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12775" y="0"/>
            <a:ext cx="38893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95288" y="4581525"/>
            <a:ext cx="8424862" cy="1295400"/>
          </a:xfrm>
          <a:prstGeom prst="rect">
            <a:avLst/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 i="1">
                <a:latin typeface="Georgia" pitchFamily="18" charset="0"/>
              </a:rPr>
              <a:t>Никогда  не предавайте </a:t>
            </a:r>
          </a:p>
          <a:p>
            <a:pPr algn="ctr"/>
            <a:r>
              <a:rPr lang="ru-RU" sz="2800" b="1" i="1">
                <a:latin typeface="Georgia" pitchFamily="18" charset="0"/>
              </a:rPr>
              <a:t>друзей!</a:t>
            </a:r>
          </a:p>
        </p:txBody>
      </p:sp>
      <p:pic>
        <p:nvPicPr>
          <p:cNvPr id="17491" name="Picture 83" descr="CRCTR0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341438"/>
            <a:ext cx="155416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92" name="Picture 84" descr="CRCTR06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1500" y="2060575"/>
            <a:ext cx="20002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6613" y="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00FF"/>
                </a:solidFill>
              </a:rPr>
              <a:t>Используемые ресурсы: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>
          <a:xfrm>
            <a:off x="341313" y="1981200"/>
            <a:ext cx="8640762" cy="3824064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/>
              <a:t>Уроки математики с применением информационных технологий. 5-10 классы. Методическое пособие с электронным приложением/Л.И.Горохова и др. М.:Планета,2013.</a:t>
            </a:r>
          </a:p>
          <a:p>
            <a:pPr marL="609600" indent="-609600" eaLnBrk="1" hangingPunct="1">
              <a:lnSpc>
                <a:spcPct val="80000"/>
              </a:lnSpc>
            </a:pPr>
            <a:r>
              <a:rPr lang="ru-RU" sz="2800" dirty="0" smtClean="0"/>
              <a:t>Уроки математики с применением ИКТ.5-6 классы. Методическое пособие с электронным приложением/Авт.-сост. М.Н.Каратанова.-М.:Планета,2010.</a:t>
            </a:r>
          </a:p>
          <a:p>
            <a:pPr marL="609600" indent="-609600" eaLnBrk="1" hangingPunct="1"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WordArt 4"/>
          <p:cNvSpPr>
            <a:spLocks noChangeArrowheads="1" noChangeShapeType="1" noTextEdit="1"/>
          </p:cNvSpPr>
          <p:nvPr/>
        </p:nvSpPr>
        <p:spPr bwMode="auto">
          <a:xfrm>
            <a:off x="251520" y="476672"/>
            <a:ext cx="8568630" cy="180141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Можно ли число 66 увеличить в полтора раза,</a:t>
            </a:r>
          </a:p>
          <a:p>
            <a:pPr algn="ctr"/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не производя над ним никаких</a:t>
            </a:r>
          </a:p>
          <a:p>
            <a:pPr algn="ctr"/>
            <a:r>
              <a:rPr lang="ru-RU" sz="3600" kern="10" spc="720" dirty="0">
                <a:ln w="15875">
                  <a:solidFill>
                    <a:srgbClr val="800080"/>
                  </a:solidFill>
                  <a:round/>
                  <a:headEnd/>
                  <a:tailEnd/>
                </a:ln>
                <a:solidFill>
                  <a:srgbClr val="C00000"/>
                </a:solidFill>
                <a:latin typeface="Arial"/>
                <a:cs typeface="Arial"/>
              </a:rPr>
              <a:t>арифметических действий?</a:t>
            </a:r>
          </a:p>
        </p:txBody>
      </p:sp>
      <p:sp>
        <p:nvSpPr>
          <p:cNvPr id="74761" name="WordArt 9"/>
          <p:cNvSpPr>
            <a:spLocks noChangeArrowheads="1" noChangeShapeType="1" noTextEdit="1"/>
          </p:cNvSpPr>
          <p:nvPr/>
        </p:nvSpPr>
        <p:spPr bwMode="auto">
          <a:xfrm>
            <a:off x="827088" y="4868863"/>
            <a:ext cx="338455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9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66</a:t>
            </a:r>
          </a:p>
        </p:txBody>
      </p:sp>
      <p:sp>
        <p:nvSpPr>
          <p:cNvPr id="74762" name="WordArt 10"/>
          <p:cNvSpPr>
            <a:spLocks noChangeArrowheads="1" noChangeShapeType="1" noTextEdit="1"/>
          </p:cNvSpPr>
          <p:nvPr/>
        </p:nvSpPr>
        <p:spPr bwMode="auto">
          <a:xfrm>
            <a:off x="900113" y="4941888"/>
            <a:ext cx="338455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7699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FF"/>
                    </a:gs>
                    <a:gs pos="50000">
                      <a:srgbClr val="0000FF"/>
                    </a:gs>
                    <a:gs pos="100000">
                      <a:srgbClr val="FFFFFF"/>
                    </a:gs>
                  </a:gsLst>
                  <a:lin ang="5400000" scaled="1"/>
                </a:gradFill>
                <a:latin typeface="Arial"/>
                <a:cs typeface="Arial"/>
              </a:rPr>
              <a:t>99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74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16378E-6 C -0.00312 -0.00255 -0.00764 -0.00532 -0.00972 -0.00972 C -0.01719 -0.02591 -0.00677 -0.01064 -0.01562 -0.02244 C -0.01892 -0.04025 -0.01753 -0.03169 -0.02413 -0.04488 C -0.02708 -0.0583 -0.02951 -0.07171 -0.03246 -0.08513 C -0.03177 -0.10502 -0.03177 -0.13926 -0.01684 -0.15244 C -0.01337 -0.15938 -0.01146 -0.16794 -0.00729 -0.17326 C -0.00434 -0.18506 0.00382 -0.19663 0.01198 -0.20218 C 0.02049 -0.22045 0.01476 -0.21259 0.03004 -0.22462 C 0.03455 -0.22832 0.03681 -0.23364 0.04219 -0.23595 C 0.05399 -0.24659 0.04879 -0.24382 0.0566 -0.24729 C 0.06285 -0.25515 0.07101 -0.25908 0.0783 -0.26487 C 0.08524 -0.27042 0.09167 -0.27921 0.09879 -0.28407 C 0.10955 -0.29124 0.12066 -0.29633 0.13247 -0.29864 C 0.14566 -0.30697 0.15643 -0.30905 0.17101 -0.3146 C 0.18646 -0.32038 0.20208 -0.33102 0.21806 -0.3338 C 0.2309 -0.33958 0.24323 -0.34698 0.2566 -0.34999 C 0.57986 -0.34768 0.41285 -0.36341 0.51441 -0.34028 C 0.51684 -0.33866 0.5191 -0.33634 0.5217 -0.33542 C 0.52604 -0.33403 0.5309 -0.33611 0.5349 -0.3338 C 0.54045 -0.33056 0.54358 -0.322 0.54931 -0.31946 C 0.55052 -0.319 0.55174 -0.3183 0.55295 -0.31784 C 0.55452 -0.31622 0.55625 -0.31483 0.55781 -0.31298 C 0.56077 -0.30951 0.56632 -0.30188 0.56632 -0.30188 C 0.56806 -0.29239 0.5783 -0.27759 0.5783 -0.27759 C 0.58195 -0.25931 0.58403 -0.23711 0.59028 -0.21999 C 0.59097 -0.15198 0.59965 -0.07449 0.5783 -0.00972 C 0.57622 0.00416 0.57136 0.01503 0.56511 0.02567 C 0.56337 0.02868 0.56198 0.03215 0.56024 0.03539 C 0.55799 0.03978 0.55295 0.04811 0.55295 0.04811 C 0.54861 0.06546 0.53368 0.07356 0.5217 0.07865 C 0.5092 0.08373 0.49497 0.09299 0.48195 0.09484 C 0.47552 0.09576 0.4691 0.09599 0.46268 0.09646 C 0.41702 0.09206 0.42691 0.09785 0.40365 0.08836 C 0.39583 0.08512 0.38958 0.0798 0.38316 0.07379 C 0.38073 0.07171 0.37587 0.06754 0.37587 0.06754 C 0.37413 0.06153 0.37153 0.05574 0.36979 0.04973 C 0.36702 0.04071 0.36684 0.03076 0.36268 0.02243 C 0.36042 0.00786 0.35191 -0.00787 0.35174 -0.02244 C 0.35139 -0.04696 0.35174 -0.07171 0.35174 -0.09623 " pathEditMode="relative" ptsTypes="fffffffffffffffffffffffffffffffffffffffA">
                                      <p:cBhvr>
                                        <p:cTn id="12" dur="20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61" grpId="0" animBg="1"/>
      <p:bldP spid="74762" grpId="0" animBg="1"/>
      <p:bldP spid="7476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462338" y="1744663"/>
            <a:ext cx="5580062" cy="4632325"/>
          </a:xfrm>
        </p:spPr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В окрестностях пруда четыре болота. В каждом болоте по 58 кочек, а на каждой кочке живет   по шесть лягушек. Каждая лягушка мечтает стать лягушкой-путешественницей. </a:t>
            </a:r>
          </a:p>
          <a:p>
            <a:pPr marL="0" indent="4763">
              <a:buFont typeface="Wingdings" pitchFamily="2" charset="2"/>
              <a:buNone/>
            </a:pP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Сколько нужно уток, чтобы осуществилась их мечта?</a:t>
            </a:r>
          </a:p>
          <a:p>
            <a:pPr marL="0" indent="4763">
              <a:buFont typeface="Wingdings" pitchFamily="2" charset="2"/>
              <a:buNone/>
            </a:pP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Надеюсь, вы не забыли </a:t>
            </a:r>
            <a:r>
              <a:rPr lang="en-US" sz="2500" b="1" dirty="0">
                <a:solidFill>
                  <a:schemeClr val="accent2">
                    <a:lumMod val="75000"/>
                  </a:schemeClr>
                </a:solidFill>
              </a:rPr>
              <a:t>          </a:t>
            </a:r>
            <a:r>
              <a:rPr lang="ru-RU" sz="2500" b="1" dirty="0">
                <a:solidFill>
                  <a:schemeClr val="accent2">
                    <a:lumMod val="75000"/>
                  </a:schemeClr>
                </a:solidFill>
              </a:rPr>
              <a:t>способ передвижения лягушки-путешественницы по воздуху!</a:t>
            </a:r>
          </a:p>
        </p:txBody>
      </p:sp>
      <p:pic>
        <p:nvPicPr>
          <p:cNvPr id="171019" name="Picture 11" descr="Лягушка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67" t="4327" r="6999" b="5394"/>
          <a:stretch>
            <a:fillRect/>
          </a:stretch>
        </p:blipFill>
        <p:spPr bwMode="auto">
          <a:xfrm>
            <a:off x="1409700" y="2320925"/>
            <a:ext cx="1763713" cy="1490663"/>
          </a:xfrm>
          <a:prstGeom prst="rect">
            <a:avLst/>
          </a:prstGeom>
          <a:noFill/>
        </p:spPr>
      </p:pic>
      <p:pic>
        <p:nvPicPr>
          <p:cNvPr id="171017" name="Picture 9" descr="Лягушка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67" t="4327" r="6999" b="5394"/>
          <a:stretch>
            <a:fillRect/>
          </a:stretch>
        </p:blipFill>
        <p:spPr bwMode="auto">
          <a:xfrm>
            <a:off x="169863" y="2998788"/>
            <a:ext cx="1763712" cy="1490662"/>
          </a:xfrm>
          <a:prstGeom prst="rect">
            <a:avLst/>
          </a:prstGeom>
          <a:noFill/>
        </p:spPr>
      </p:pic>
      <p:pic>
        <p:nvPicPr>
          <p:cNvPr id="171018" name="Picture 10" descr="Лягушка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999" t="4327" r="6567" b="5394"/>
          <a:stretch>
            <a:fillRect/>
          </a:stretch>
        </p:blipFill>
        <p:spPr bwMode="auto">
          <a:xfrm>
            <a:off x="1795463" y="3767138"/>
            <a:ext cx="1763712" cy="1490662"/>
          </a:xfrm>
          <a:prstGeom prst="rect">
            <a:avLst/>
          </a:prstGeom>
          <a:noFill/>
        </p:spPr>
      </p:pic>
      <p:pic>
        <p:nvPicPr>
          <p:cNvPr id="171016" name="Picture 8" descr="Лягушка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67" t="4327" r="6999" b="5394"/>
          <a:stretch>
            <a:fillRect/>
          </a:stretch>
        </p:blipFill>
        <p:spPr bwMode="auto">
          <a:xfrm>
            <a:off x="258763" y="4535488"/>
            <a:ext cx="1763712" cy="149066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411760" y="6273225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    4●58●6●2=  </a:t>
            </a:r>
            <a:r>
              <a:rPr lang="ru-RU" sz="3200" b="1" dirty="0" smtClean="0"/>
              <a:t>2784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10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71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71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171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10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10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10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014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1" y="260649"/>
            <a:ext cx="8158361" cy="5822652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Линия</a:t>
            </a:r>
            <a:r>
              <a:rPr lang="ru-RU" dirty="0">
                <a:latin typeface="Arial" pitchFamily="34" charset="0"/>
                <a:cs typeface="Arial" pitchFamily="34" charset="0"/>
              </a:rPr>
              <a:t> – в переводе с латинского означает </a:t>
            </a:r>
          </a:p>
          <a:p>
            <a:pPr algn="ctr">
              <a:buFontTx/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«лён, льняная нить, шнур, верёвка».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684213" y="3141663"/>
            <a:ext cx="1871662" cy="792162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1" name="Oval 5"/>
          <p:cNvSpPr>
            <a:spLocks noChangeArrowheads="1"/>
          </p:cNvSpPr>
          <p:nvPr/>
        </p:nvSpPr>
        <p:spPr bwMode="auto">
          <a:xfrm rot="-1498175">
            <a:off x="1042988" y="4149725"/>
            <a:ext cx="936625" cy="2089150"/>
          </a:xfrm>
          <a:prstGeom prst="ellipse">
            <a:avLst/>
          </a:prstGeom>
          <a:solidFill>
            <a:srgbClr val="99FF66"/>
          </a:solidFill>
          <a:ln w="3810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Freeform 6"/>
          <p:cNvSpPr>
            <a:spLocks/>
          </p:cNvSpPr>
          <p:nvPr/>
        </p:nvSpPr>
        <p:spPr bwMode="auto">
          <a:xfrm>
            <a:off x="3132138" y="2997200"/>
            <a:ext cx="2844800" cy="1717675"/>
          </a:xfrm>
          <a:custGeom>
            <a:avLst/>
            <a:gdLst/>
            <a:ahLst/>
            <a:cxnLst>
              <a:cxn ang="0">
                <a:pos x="0" y="401"/>
              </a:cxn>
              <a:cxn ang="0">
                <a:pos x="1769" y="673"/>
              </a:cxn>
              <a:cxn ang="0">
                <a:pos x="136" y="855"/>
              </a:cxn>
              <a:cxn ang="0">
                <a:pos x="1089" y="38"/>
              </a:cxn>
              <a:cxn ang="0">
                <a:pos x="1134" y="1082"/>
              </a:cxn>
            </a:cxnLst>
            <a:rect l="0" t="0" r="r" b="b"/>
            <a:pathLst>
              <a:path w="1792" h="1082">
                <a:moveTo>
                  <a:pt x="0" y="401"/>
                </a:moveTo>
                <a:cubicBezTo>
                  <a:pt x="873" y="499"/>
                  <a:pt x="1746" y="597"/>
                  <a:pt x="1769" y="673"/>
                </a:cubicBezTo>
                <a:cubicBezTo>
                  <a:pt x="1792" y="749"/>
                  <a:pt x="249" y="961"/>
                  <a:pt x="136" y="855"/>
                </a:cubicBezTo>
                <a:cubicBezTo>
                  <a:pt x="23" y="749"/>
                  <a:pt x="923" y="0"/>
                  <a:pt x="1089" y="38"/>
                </a:cubicBezTo>
                <a:cubicBezTo>
                  <a:pt x="1255" y="76"/>
                  <a:pt x="1127" y="916"/>
                  <a:pt x="1134" y="1082"/>
                </a:cubicBezTo>
              </a:path>
            </a:pathLst>
          </a:custGeom>
          <a:noFill/>
          <a:ln w="38100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6804025" y="3068638"/>
            <a:ext cx="1296988" cy="1368425"/>
          </a:xfrm>
          <a:prstGeom prst="octagon">
            <a:avLst>
              <a:gd name="adj" fmla="val 29287"/>
            </a:avLst>
          </a:prstGeom>
          <a:solidFill>
            <a:srgbClr val="99FF66"/>
          </a:solidFill>
          <a:ln w="38100">
            <a:solidFill>
              <a:srgbClr val="D6009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4284663" y="4724400"/>
            <a:ext cx="3600450" cy="1511300"/>
          </a:xfrm>
          <a:prstGeom prst="lightningBolt">
            <a:avLst/>
          </a:prstGeom>
          <a:solidFill>
            <a:srgbClr val="99FF66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7" name="Picture 11" descr="ДРАК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773238"/>
            <a:ext cx="5705475" cy="1057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  <p:bldP spid="4101" grpId="0" animBg="1"/>
      <p:bldP spid="4102" grpId="0" animBg="1"/>
      <p:bldP spid="4104" grpId="0" animBg="1"/>
      <p:bldP spid="410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147248" cy="981075"/>
          </a:xfrm>
        </p:spPr>
        <p:txBody>
          <a:bodyPr/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Классификация линий</a:t>
            </a:r>
          </a:p>
        </p:txBody>
      </p:sp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0" y="980728"/>
            <a:ext cx="8785225" cy="5616575"/>
            <a:chOff x="1134" y="1272"/>
            <a:chExt cx="3888" cy="1152"/>
          </a:xfrm>
        </p:grpSpPr>
        <p:cxnSp>
          <p:nvCxnSpPr>
            <p:cNvPr id="1028" name="_s1028"/>
            <p:cNvCxnSpPr>
              <a:cxnSpLocks noChangeShapeType="1"/>
              <a:stCxn id="9" idx="0"/>
              <a:endCxn id="5" idx="2"/>
            </p:cNvCxnSpPr>
            <p:nvPr/>
          </p:nvCxnSpPr>
          <p:spPr bwMode="auto">
            <a:xfrm rot="5400000" flipH="1">
              <a:off x="4266" y="1812"/>
              <a:ext cx="144" cy="504"/>
            </a:xfrm>
            <a:prstGeom prst="bentConnector3">
              <a:avLst>
                <a:gd name="adj1" fmla="val 16255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29" name="_s1029"/>
            <p:cNvCxnSpPr>
              <a:cxnSpLocks noChangeShapeType="1"/>
              <a:stCxn id="8" idx="0"/>
              <a:endCxn id="4" idx="2"/>
            </p:cNvCxnSpPr>
            <p:nvPr/>
          </p:nvCxnSpPr>
          <p:spPr bwMode="auto">
            <a:xfrm rot="5400000" flipH="1">
              <a:off x="2250" y="1812"/>
              <a:ext cx="144" cy="504"/>
            </a:xfrm>
            <a:prstGeom prst="bentConnector3">
              <a:avLst>
                <a:gd name="adj1" fmla="val 16255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30" name="_s1030"/>
            <p:cNvCxnSpPr>
              <a:cxnSpLocks noChangeShapeType="1"/>
              <a:stCxn id="7" idx="0"/>
              <a:endCxn id="4" idx="2"/>
            </p:cNvCxnSpPr>
            <p:nvPr/>
          </p:nvCxnSpPr>
          <p:spPr bwMode="auto">
            <a:xfrm rot="16200000">
              <a:off x="1746" y="1812"/>
              <a:ext cx="144" cy="504"/>
            </a:xfrm>
            <a:prstGeom prst="bentConnector3">
              <a:avLst>
                <a:gd name="adj1" fmla="val 16255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31" name="_s1031"/>
            <p:cNvCxnSpPr>
              <a:cxnSpLocks noChangeShapeType="1"/>
              <a:stCxn id="6" idx="0"/>
              <a:endCxn id="5" idx="2"/>
            </p:cNvCxnSpPr>
            <p:nvPr/>
          </p:nvCxnSpPr>
          <p:spPr bwMode="auto">
            <a:xfrm rot="16200000">
              <a:off x="3762" y="1812"/>
              <a:ext cx="144" cy="504"/>
            </a:xfrm>
            <a:prstGeom prst="bentConnector3">
              <a:avLst>
                <a:gd name="adj1" fmla="val 16255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32" name="_s1032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5400000" flipH="1">
              <a:off x="3510" y="1128"/>
              <a:ext cx="144" cy="1008"/>
            </a:xfrm>
            <a:prstGeom prst="bentConnector3">
              <a:avLst>
                <a:gd name="adj1" fmla="val 16292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cxnSp>
          <p:nvCxnSpPr>
            <p:cNvPr id="1033" name="_s1033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2502" y="1128"/>
              <a:ext cx="144" cy="1008"/>
            </a:xfrm>
            <a:prstGeom prst="bentConnector3">
              <a:avLst>
                <a:gd name="adj1" fmla="val 16292"/>
              </a:avLst>
            </a:prstGeom>
            <a:ln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  <p:sp>
          <p:nvSpPr>
            <p:cNvPr id="3" name="_s1034"/>
            <p:cNvSpPr>
              <a:spLocks noChangeArrowheads="1"/>
            </p:cNvSpPr>
            <p:nvPr/>
          </p:nvSpPr>
          <p:spPr bwMode="auto">
            <a:xfrm>
              <a:off x="2646" y="1272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3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ЛИНИИ</a:t>
              </a:r>
            </a:p>
          </p:txBody>
        </p:sp>
        <p:sp>
          <p:nvSpPr>
            <p:cNvPr id="4" name="_s1035"/>
            <p:cNvSpPr>
              <a:spLocks noChangeArrowheads="1"/>
            </p:cNvSpPr>
            <p:nvPr/>
          </p:nvSpPr>
          <p:spPr bwMode="auto">
            <a:xfrm>
              <a:off x="1638" y="1704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замкнутые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" name="_s1036"/>
            <p:cNvSpPr>
              <a:spLocks noChangeArrowheads="1"/>
            </p:cNvSpPr>
            <p:nvPr/>
          </p:nvSpPr>
          <p:spPr bwMode="auto">
            <a:xfrm>
              <a:off x="3654" y="1704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незамкнутые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" name="_s1037"/>
            <p:cNvSpPr>
              <a:spLocks noChangeArrowheads="1"/>
            </p:cNvSpPr>
            <p:nvPr/>
          </p:nvSpPr>
          <p:spPr bwMode="auto">
            <a:xfrm>
              <a:off x="3150" y="2136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самопересе-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кающиеся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_s1038"/>
            <p:cNvSpPr>
              <a:spLocks noChangeArrowheads="1"/>
            </p:cNvSpPr>
            <p:nvPr/>
          </p:nvSpPr>
          <p:spPr bwMode="auto">
            <a:xfrm>
              <a:off x="1134" y="2136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самопересе-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кающиеся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_s1039"/>
            <p:cNvSpPr>
              <a:spLocks noChangeArrowheads="1"/>
            </p:cNvSpPr>
            <p:nvPr/>
          </p:nvSpPr>
          <p:spPr bwMode="auto">
            <a:xfrm>
              <a:off x="2142" y="2136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без само-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пересечений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_s1040"/>
            <p:cNvSpPr>
              <a:spLocks noChangeArrowheads="1"/>
            </p:cNvSpPr>
            <p:nvPr/>
          </p:nvSpPr>
          <p:spPr bwMode="auto">
            <a:xfrm>
              <a:off x="4158" y="2136"/>
              <a:ext cx="864" cy="288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без само-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пересечений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1979613" y="3716338"/>
            <a:ext cx="792162" cy="43338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Arc 24"/>
          <p:cNvSpPr>
            <a:spLocks/>
          </p:cNvSpPr>
          <p:nvPr/>
        </p:nvSpPr>
        <p:spPr bwMode="auto">
          <a:xfrm>
            <a:off x="6156325" y="3789363"/>
            <a:ext cx="1439863" cy="50323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3810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5" name="Freeform 25"/>
          <p:cNvSpPr>
            <a:spLocks/>
          </p:cNvSpPr>
          <p:nvPr/>
        </p:nvSpPr>
        <p:spPr bwMode="auto">
          <a:xfrm>
            <a:off x="495300" y="6124575"/>
            <a:ext cx="1147763" cy="396875"/>
          </a:xfrm>
          <a:custGeom>
            <a:avLst/>
            <a:gdLst/>
            <a:ahLst/>
            <a:cxnLst>
              <a:cxn ang="0">
                <a:pos x="145" y="220"/>
              </a:cxn>
              <a:cxn ang="0">
                <a:pos x="182" y="183"/>
              </a:cxn>
              <a:cxn ang="0">
                <a:pos x="191" y="156"/>
              </a:cxn>
              <a:cxn ang="0">
                <a:pos x="237" y="110"/>
              </a:cxn>
              <a:cxn ang="0">
                <a:pos x="301" y="55"/>
              </a:cxn>
              <a:cxn ang="0">
                <a:pos x="365" y="0"/>
              </a:cxn>
              <a:cxn ang="0">
                <a:pos x="474" y="46"/>
              </a:cxn>
              <a:cxn ang="0">
                <a:pos x="538" y="92"/>
              </a:cxn>
              <a:cxn ang="0">
                <a:pos x="657" y="183"/>
              </a:cxn>
              <a:cxn ang="0">
                <a:pos x="685" y="211"/>
              </a:cxn>
              <a:cxn ang="0">
                <a:pos x="712" y="229"/>
              </a:cxn>
              <a:cxn ang="0">
                <a:pos x="630" y="220"/>
              </a:cxn>
              <a:cxn ang="0">
                <a:pos x="520" y="183"/>
              </a:cxn>
              <a:cxn ang="0">
                <a:pos x="493" y="165"/>
              </a:cxn>
              <a:cxn ang="0">
                <a:pos x="374" y="147"/>
              </a:cxn>
              <a:cxn ang="0">
                <a:pos x="255" y="119"/>
              </a:cxn>
              <a:cxn ang="0">
                <a:pos x="118" y="64"/>
              </a:cxn>
              <a:cxn ang="0">
                <a:pos x="90" y="55"/>
              </a:cxn>
              <a:cxn ang="0">
                <a:pos x="63" y="46"/>
              </a:cxn>
              <a:cxn ang="0">
                <a:pos x="8" y="55"/>
              </a:cxn>
              <a:cxn ang="0">
                <a:pos x="26" y="83"/>
              </a:cxn>
              <a:cxn ang="0">
                <a:pos x="63" y="156"/>
              </a:cxn>
              <a:cxn ang="0">
                <a:pos x="109" y="229"/>
              </a:cxn>
              <a:cxn ang="0">
                <a:pos x="136" y="247"/>
              </a:cxn>
              <a:cxn ang="0">
                <a:pos x="145" y="220"/>
              </a:cxn>
            </a:cxnLst>
            <a:rect l="0" t="0" r="r" b="b"/>
            <a:pathLst>
              <a:path w="723" h="250">
                <a:moveTo>
                  <a:pt x="145" y="220"/>
                </a:moveTo>
                <a:cubicBezTo>
                  <a:pt x="157" y="207"/>
                  <a:pt x="173" y="198"/>
                  <a:pt x="182" y="183"/>
                </a:cubicBezTo>
                <a:cubicBezTo>
                  <a:pt x="187" y="175"/>
                  <a:pt x="185" y="164"/>
                  <a:pt x="191" y="156"/>
                </a:cubicBezTo>
                <a:cubicBezTo>
                  <a:pt x="204" y="139"/>
                  <a:pt x="237" y="110"/>
                  <a:pt x="237" y="110"/>
                </a:cubicBezTo>
                <a:cubicBezTo>
                  <a:pt x="251" y="69"/>
                  <a:pt x="265" y="78"/>
                  <a:pt x="301" y="55"/>
                </a:cubicBezTo>
                <a:cubicBezTo>
                  <a:pt x="325" y="19"/>
                  <a:pt x="337" y="28"/>
                  <a:pt x="365" y="0"/>
                </a:cubicBezTo>
                <a:cubicBezTo>
                  <a:pt x="405" y="13"/>
                  <a:pt x="434" y="36"/>
                  <a:pt x="474" y="46"/>
                </a:cubicBezTo>
                <a:cubicBezTo>
                  <a:pt x="497" y="68"/>
                  <a:pt x="507" y="82"/>
                  <a:pt x="538" y="92"/>
                </a:cubicBezTo>
                <a:cubicBezTo>
                  <a:pt x="574" y="126"/>
                  <a:pt x="615" y="156"/>
                  <a:pt x="657" y="183"/>
                </a:cubicBezTo>
                <a:cubicBezTo>
                  <a:pt x="668" y="190"/>
                  <a:pt x="674" y="204"/>
                  <a:pt x="685" y="211"/>
                </a:cubicBezTo>
                <a:cubicBezTo>
                  <a:pt x="694" y="217"/>
                  <a:pt x="723" y="227"/>
                  <a:pt x="712" y="229"/>
                </a:cubicBezTo>
                <a:cubicBezTo>
                  <a:pt x="685" y="233"/>
                  <a:pt x="657" y="223"/>
                  <a:pt x="630" y="220"/>
                </a:cubicBezTo>
                <a:cubicBezTo>
                  <a:pt x="600" y="210"/>
                  <a:pt x="544" y="199"/>
                  <a:pt x="520" y="183"/>
                </a:cubicBezTo>
                <a:cubicBezTo>
                  <a:pt x="511" y="177"/>
                  <a:pt x="503" y="168"/>
                  <a:pt x="493" y="165"/>
                </a:cubicBezTo>
                <a:cubicBezTo>
                  <a:pt x="455" y="154"/>
                  <a:pt x="414" y="154"/>
                  <a:pt x="374" y="147"/>
                </a:cubicBezTo>
                <a:cubicBezTo>
                  <a:pt x="333" y="140"/>
                  <a:pt x="295" y="129"/>
                  <a:pt x="255" y="119"/>
                </a:cubicBezTo>
                <a:cubicBezTo>
                  <a:pt x="213" y="92"/>
                  <a:pt x="165" y="79"/>
                  <a:pt x="118" y="64"/>
                </a:cubicBezTo>
                <a:cubicBezTo>
                  <a:pt x="109" y="61"/>
                  <a:pt x="99" y="58"/>
                  <a:pt x="90" y="55"/>
                </a:cubicBezTo>
                <a:cubicBezTo>
                  <a:pt x="81" y="52"/>
                  <a:pt x="63" y="46"/>
                  <a:pt x="63" y="46"/>
                </a:cubicBezTo>
                <a:cubicBezTo>
                  <a:pt x="45" y="49"/>
                  <a:pt x="21" y="42"/>
                  <a:pt x="8" y="55"/>
                </a:cubicBezTo>
                <a:cubicBezTo>
                  <a:pt x="0" y="63"/>
                  <a:pt x="21" y="73"/>
                  <a:pt x="26" y="83"/>
                </a:cubicBezTo>
                <a:cubicBezTo>
                  <a:pt x="60" y="158"/>
                  <a:pt x="26" y="117"/>
                  <a:pt x="63" y="156"/>
                </a:cubicBezTo>
                <a:cubicBezTo>
                  <a:pt x="73" y="185"/>
                  <a:pt x="84" y="209"/>
                  <a:pt x="109" y="229"/>
                </a:cubicBezTo>
                <a:cubicBezTo>
                  <a:pt x="118" y="236"/>
                  <a:pt x="126" y="250"/>
                  <a:pt x="136" y="247"/>
                </a:cubicBezTo>
                <a:cubicBezTo>
                  <a:pt x="145" y="245"/>
                  <a:pt x="142" y="229"/>
                  <a:pt x="145" y="220"/>
                </a:cubicBezTo>
                <a:close/>
              </a:path>
            </a:pathLst>
          </a:custGeom>
          <a:solidFill>
            <a:schemeClr val="accent1"/>
          </a:solidFill>
          <a:ln w="38100" cmpd="sng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3132138" y="6092825"/>
            <a:ext cx="576262" cy="431800"/>
          </a:xfrm>
          <a:prstGeom prst="rtTriangle">
            <a:avLst/>
          </a:prstGeom>
          <a:solidFill>
            <a:schemeClr val="accent1"/>
          </a:solidFill>
          <a:ln w="381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Freeform 27"/>
          <p:cNvSpPr>
            <a:spLocks/>
          </p:cNvSpPr>
          <p:nvPr/>
        </p:nvSpPr>
        <p:spPr bwMode="auto">
          <a:xfrm>
            <a:off x="5122863" y="6124575"/>
            <a:ext cx="1204912" cy="412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3" y="9"/>
              </a:cxn>
              <a:cxn ang="0">
                <a:pos x="119" y="19"/>
              </a:cxn>
              <a:cxn ang="0">
                <a:pos x="229" y="37"/>
              </a:cxn>
              <a:cxn ang="0">
                <a:pos x="366" y="110"/>
              </a:cxn>
              <a:cxn ang="0">
                <a:pos x="412" y="183"/>
              </a:cxn>
              <a:cxn ang="0">
                <a:pos x="339" y="247"/>
              </a:cxn>
              <a:cxn ang="0">
                <a:pos x="211" y="238"/>
              </a:cxn>
              <a:cxn ang="0">
                <a:pos x="220" y="174"/>
              </a:cxn>
              <a:cxn ang="0">
                <a:pos x="229" y="147"/>
              </a:cxn>
              <a:cxn ang="0">
                <a:pos x="348" y="92"/>
              </a:cxn>
              <a:cxn ang="0">
                <a:pos x="640" y="64"/>
              </a:cxn>
              <a:cxn ang="0">
                <a:pos x="759" y="46"/>
              </a:cxn>
            </a:cxnLst>
            <a:rect l="0" t="0" r="r" b="b"/>
            <a:pathLst>
              <a:path w="759" h="260">
                <a:moveTo>
                  <a:pt x="0" y="0"/>
                </a:moveTo>
                <a:cubicBezTo>
                  <a:pt x="28" y="3"/>
                  <a:pt x="56" y="5"/>
                  <a:pt x="83" y="9"/>
                </a:cubicBezTo>
                <a:cubicBezTo>
                  <a:pt x="95" y="11"/>
                  <a:pt x="107" y="17"/>
                  <a:pt x="119" y="19"/>
                </a:cubicBezTo>
                <a:cubicBezTo>
                  <a:pt x="155" y="26"/>
                  <a:pt x="229" y="37"/>
                  <a:pt x="229" y="37"/>
                </a:cubicBezTo>
                <a:cubicBezTo>
                  <a:pt x="296" y="59"/>
                  <a:pt x="309" y="72"/>
                  <a:pt x="366" y="110"/>
                </a:cubicBezTo>
                <a:cubicBezTo>
                  <a:pt x="384" y="137"/>
                  <a:pt x="402" y="152"/>
                  <a:pt x="412" y="183"/>
                </a:cubicBezTo>
                <a:cubicBezTo>
                  <a:pt x="399" y="238"/>
                  <a:pt x="392" y="234"/>
                  <a:pt x="339" y="247"/>
                </a:cubicBezTo>
                <a:cubicBezTo>
                  <a:pt x="296" y="244"/>
                  <a:pt x="247" y="260"/>
                  <a:pt x="211" y="238"/>
                </a:cubicBezTo>
                <a:cubicBezTo>
                  <a:pt x="193" y="227"/>
                  <a:pt x="216" y="195"/>
                  <a:pt x="220" y="174"/>
                </a:cubicBezTo>
                <a:cubicBezTo>
                  <a:pt x="222" y="165"/>
                  <a:pt x="222" y="154"/>
                  <a:pt x="229" y="147"/>
                </a:cubicBezTo>
                <a:cubicBezTo>
                  <a:pt x="230" y="146"/>
                  <a:pt x="345" y="93"/>
                  <a:pt x="348" y="92"/>
                </a:cubicBezTo>
                <a:cubicBezTo>
                  <a:pt x="444" y="64"/>
                  <a:pt x="540" y="69"/>
                  <a:pt x="640" y="64"/>
                </a:cubicBezTo>
                <a:cubicBezTo>
                  <a:pt x="679" y="58"/>
                  <a:pt x="720" y="46"/>
                  <a:pt x="759" y="46"/>
                </a:cubicBezTo>
              </a:path>
            </a:pathLst>
          </a:custGeom>
          <a:noFill/>
          <a:ln w="38100" cmpd="sng">
            <a:solidFill>
              <a:srgbClr val="D60093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48" name="Freeform 28"/>
          <p:cNvSpPr>
            <a:spLocks/>
          </p:cNvSpPr>
          <p:nvPr/>
        </p:nvSpPr>
        <p:spPr bwMode="auto">
          <a:xfrm>
            <a:off x="7308850" y="6154738"/>
            <a:ext cx="1511300" cy="298450"/>
          </a:xfrm>
          <a:custGeom>
            <a:avLst/>
            <a:gdLst/>
            <a:ahLst/>
            <a:cxnLst>
              <a:cxn ang="0">
                <a:pos x="0" y="143"/>
              </a:cxn>
              <a:cxn ang="0">
                <a:pos x="136" y="7"/>
              </a:cxn>
              <a:cxn ang="0">
                <a:pos x="317" y="188"/>
              </a:cxn>
              <a:cxn ang="0">
                <a:pos x="499" y="7"/>
              </a:cxn>
              <a:cxn ang="0">
                <a:pos x="816" y="188"/>
              </a:cxn>
              <a:cxn ang="0">
                <a:pos x="952" y="7"/>
              </a:cxn>
            </a:cxnLst>
            <a:rect l="0" t="0" r="r" b="b"/>
            <a:pathLst>
              <a:path w="952" h="188">
                <a:moveTo>
                  <a:pt x="0" y="143"/>
                </a:moveTo>
                <a:cubicBezTo>
                  <a:pt x="41" y="71"/>
                  <a:pt x="83" y="0"/>
                  <a:pt x="136" y="7"/>
                </a:cubicBezTo>
                <a:cubicBezTo>
                  <a:pt x="189" y="14"/>
                  <a:pt x="257" y="188"/>
                  <a:pt x="317" y="188"/>
                </a:cubicBezTo>
                <a:cubicBezTo>
                  <a:pt x="377" y="188"/>
                  <a:pt x="416" y="7"/>
                  <a:pt x="499" y="7"/>
                </a:cubicBezTo>
                <a:cubicBezTo>
                  <a:pt x="582" y="7"/>
                  <a:pt x="741" y="188"/>
                  <a:pt x="816" y="188"/>
                </a:cubicBezTo>
                <a:cubicBezTo>
                  <a:pt x="891" y="188"/>
                  <a:pt x="929" y="37"/>
                  <a:pt x="952" y="7"/>
                </a:cubicBezTo>
              </a:path>
            </a:pathLst>
          </a:custGeom>
          <a:noFill/>
          <a:ln w="38100" cmpd="sng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2" grpId="0" animBg="1"/>
      <p:bldP spid="5144" grpId="0" animBg="1"/>
      <p:bldP spid="5145" grpId="0" animBg="1"/>
      <p:bldP spid="5146" grpId="0" animBg="1"/>
      <p:bldP spid="5147" grpId="0" animBg="1"/>
      <p:bldP spid="51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 </a:t>
            </a:r>
            <a:r>
              <a:rPr lang="ru-RU" dirty="0" smtClean="0"/>
              <a:t>      Сколько </a:t>
            </a:r>
            <a:r>
              <a:rPr lang="ru-RU" dirty="0"/>
              <a:t>точек самопересечения имеют эти линии?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 b="10992"/>
          <a:stretch>
            <a:fillRect/>
          </a:stretch>
        </p:blipFill>
        <p:spPr bwMode="auto">
          <a:xfrm>
            <a:off x="323850" y="2492375"/>
            <a:ext cx="8532813" cy="2520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6" name="Oval 6"/>
          <p:cNvSpPr>
            <a:spLocks noChangeArrowheads="1"/>
          </p:cNvSpPr>
          <p:nvPr/>
        </p:nvSpPr>
        <p:spPr bwMode="auto">
          <a:xfrm>
            <a:off x="1403350" y="40767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7" name="Oval 7"/>
          <p:cNvSpPr>
            <a:spLocks noChangeArrowheads="1"/>
          </p:cNvSpPr>
          <p:nvPr/>
        </p:nvSpPr>
        <p:spPr bwMode="auto">
          <a:xfrm>
            <a:off x="611188" y="4076700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8" name="Oval 8"/>
          <p:cNvSpPr>
            <a:spLocks noChangeArrowheads="1"/>
          </p:cNvSpPr>
          <p:nvPr/>
        </p:nvSpPr>
        <p:spPr bwMode="auto">
          <a:xfrm>
            <a:off x="971550" y="3284538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Oval 9"/>
          <p:cNvSpPr>
            <a:spLocks noChangeArrowheads="1"/>
          </p:cNvSpPr>
          <p:nvPr/>
        </p:nvSpPr>
        <p:spPr bwMode="auto">
          <a:xfrm>
            <a:off x="1835150" y="3357563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2195513" y="4149725"/>
            <a:ext cx="215900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Oval 11"/>
          <p:cNvSpPr>
            <a:spLocks noChangeArrowheads="1"/>
          </p:cNvSpPr>
          <p:nvPr/>
        </p:nvSpPr>
        <p:spPr bwMode="auto">
          <a:xfrm>
            <a:off x="6948488" y="4292600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2" name="Oval 12"/>
          <p:cNvSpPr>
            <a:spLocks noChangeArrowheads="1"/>
          </p:cNvSpPr>
          <p:nvPr/>
        </p:nvSpPr>
        <p:spPr bwMode="auto">
          <a:xfrm>
            <a:off x="3851275" y="443706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Oval 13"/>
          <p:cNvSpPr>
            <a:spLocks noChangeArrowheads="1"/>
          </p:cNvSpPr>
          <p:nvPr/>
        </p:nvSpPr>
        <p:spPr bwMode="auto">
          <a:xfrm>
            <a:off x="4932363" y="4437063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5292725" y="3429000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427538" y="2781300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6" name="Oval 16"/>
          <p:cNvSpPr>
            <a:spLocks noChangeArrowheads="1"/>
          </p:cNvSpPr>
          <p:nvPr/>
        </p:nvSpPr>
        <p:spPr bwMode="auto">
          <a:xfrm>
            <a:off x="3563938" y="3429000"/>
            <a:ext cx="215900" cy="2159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7" name="Oval 17"/>
          <p:cNvSpPr>
            <a:spLocks noChangeArrowheads="1"/>
          </p:cNvSpPr>
          <p:nvPr/>
        </p:nvSpPr>
        <p:spPr bwMode="auto">
          <a:xfrm>
            <a:off x="7885113" y="4365625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8101013" y="3860800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19" name="Oval 19"/>
          <p:cNvSpPr>
            <a:spLocks noChangeArrowheads="1"/>
          </p:cNvSpPr>
          <p:nvPr/>
        </p:nvSpPr>
        <p:spPr bwMode="auto">
          <a:xfrm>
            <a:off x="8027988" y="3429000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0" name="Oval 20"/>
          <p:cNvSpPr>
            <a:spLocks noChangeArrowheads="1"/>
          </p:cNvSpPr>
          <p:nvPr/>
        </p:nvSpPr>
        <p:spPr bwMode="auto">
          <a:xfrm>
            <a:off x="7667625" y="3068638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1" name="Oval 21"/>
          <p:cNvSpPr>
            <a:spLocks noChangeArrowheads="1"/>
          </p:cNvSpPr>
          <p:nvPr/>
        </p:nvSpPr>
        <p:spPr bwMode="auto">
          <a:xfrm>
            <a:off x="7164388" y="3068638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2" name="Oval 22"/>
          <p:cNvSpPr>
            <a:spLocks noChangeArrowheads="1"/>
          </p:cNvSpPr>
          <p:nvPr/>
        </p:nvSpPr>
        <p:spPr bwMode="auto">
          <a:xfrm>
            <a:off x="6804025" y="3357563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3" name="Oval 23"/>
          <p:cNvSpPr>
            <a:spLocks noChangeArrowheads="1"/>
          </p:cNvSpPr>
          <p:nvPr/>
        </p:nvSpPr>
        <p:spPr bwMode="auto">
          <a:xfrm>
            <a:off x="6732588" y="3860800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624" name="Oval 24"/>
          <p:cNvSpPr>
            <a:spLocks noChangeArrowheads="1"/>
          </p:cNvSpPr>
          <p:nvPr/>
        </p:nvSpPr>
        <p:spPr bwMode="auto">
          <a:xfrm>
            <a:off x="7380288" y="4508500"/>
            <a:ext cx="215900" cy="215900"/>
          </a:xfrm>
          <a:prstGeom prst="ellipse">
            <a:avLst/>
          </a:prstGeom>
          <a:solidFill>
            <a:srgbClr val="D600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179512" y="551723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  5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3563888" y="5589240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   5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732240" y="5517232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  9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5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5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 animBg="1"/>
      <p:bldP spid="25607" grpId="0" animBg="1"/>
      <p:bldP spid="25608" grpId="0" animBg="1"/>
      <p:bldP spid="25609" grpId="0" animBg="1"/>
      <p:bldP spid="25610" grpId="0" animBg="1"/>
      <p:bldP spid="25611" grpId="0" animBg="1"/>
      <p:bldP spid="25612" grpId="0" animBg="1"/>
      <p:bldP spid="25613" grpId="0" animBg="1"/>
      <p:bldP spid="25614" grpId="0" animBg="1"/>
      <p:bldP spid="25615" grpId="0" animBg="1"/>
      <p:bldP spid="25616" grpId="0" animBg="1"/>
      <p:bldP spid="25617" grpId="0" animBg="1"/>
      <p:bldP spid="25618" grpId="0" animBg="1"/>
      <p:bldP spid="25619" grpId="0" animBg="1"/>
      <p:bldP spid="25620" grpId="0" animBg="1"/>
      <p:bldP spid="25621" grpId="0" animBg="1"/>
      <p:bldP spid="25622" grpId="0" animBg="1"/>
      <p:bldP spid="25623" grpId="0" animBg="1"/>
      <p:bldP spid="25624" grpId="0" animBg="1"/>
      <p:bldP spid="26" grpId="0"/>
      <p:bldP spid="27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1" name="Rectangle 7"/>
          <p:cNvSpPr>
            <a:spLocks noChangeArrowheads="1"/>
          </p:cNvSpPr>
          <p:nvPr/>
        </p:nvSpPr>
        <p:spPr bwMode="auto">
          <a:xfrm>
            <a:off x="4027488" y="1873250"/>
            <a:ext cx="3216275" cy="2062163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2" name="Oval 8"/>
          <p:cNvSpPr>
            <a:spLocks noChangeArrowheads="1"/>
          </p:cNvSpPr>
          <p:nvPr/>
        </p:nvSpPr>
        <p:spPr bwMode="auto">
          <a:xfrm>
            <a:off x="4095750" y="3336925"/>
            <a:ext cx="3284538" cy="3259138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3" name="AutoShape 9"/>
          <p:cNvSpPr>
            <a:spLocks noChangeArrowheads="1"/>
          </p:cNvSpPr>
          <p:nvPr/>
        </p:nvSpPr>
        <p:spPr bwMode="auto">
          <a:xfrm>
            <a:off x="2084388" y="1341438"/>
            <a:ext cx="2679700" cy="3192462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4" name="AutoShape 10"/>
          <p:cNvSpPr>
            <a:spLocks noChangeArrowheads="1"/>
          </p:cNvSpPr>
          <p:nvPr/>
        </p:nvSpPr>
        <p:spPr bwMode="auto">
          <a:xfrm>
            <a:off x="1547813" y="2605088"/>
            <a:ext cx="4022725" cy="385921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5715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8316" name="WordArt 1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068763"/>
            <a:ext cx="1333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98317" name="WordArt 13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770563" y="3470275"/>
            <a:ext cx="201612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98319" name="WordArt 1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887663" y="3470275"/>
            <a:ext cx="239712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98320" name="WordArt 1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89300" y="1941513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98321" name="WordArt 1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620963" y="5133975"/>
            <a:ext cx="239712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98322" name="WordArt 18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637213" y="4933950"/>
            <a:ext cx="238125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98324" name="WordArt 20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73788" y="2406650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11</a:t>
            </a:r>
          </a:p>
        </p:txBody>
      </p:sp>
      <p:sp>
        <p:nvSpPr>
          <p:cNvPr id="98325" name="WordArt 21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564063" y="2805113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10</a:t>
            </a:r>
          </a:p>
        </p:txBody>
      </p:sp>
      <p:sp>
        <p:nvSpPr>
          <p:cNvPr id="98326" name="WordArt 22"/>
          <p:cNvSpPr>
            <a:spLocks noChangeArrowheads="1" noChangeShapeType="1" noTextEdit="1"/>
          </p:cNvSpPr>
          <p:nvPr/>
        </p:nvSpPr>
        <p:spPr bwMode="auto">
          <a:xfrm>
            <a:off x="4095750" y="3405188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98327" name="WordArt 23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933950"/>
            <a:ext cx="239713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98328" name="WordArt 24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33963" y="3470275"/>
            <a:ext cx="134937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98330" name="Rectangle 2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64613" cy="1341438"/>
          </a:xfrm>
        </p:spPr>
        <p:txBody>
          <a:bodyPr/>
          <a:lstStyle/>
          <a:p>
            <a:pPr algn="ctr"/>
            <a:r>
              <a:rPr lang="ru-RU" sz="2800" b="1" dirty="0"/>
              <a:t>Какое число находится и в треугольнике, и в прямоугольнике, и в трапеции, но не в круге?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6165304"/>
            <a:ext cx="1907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   9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983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30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ChangeArrowheads="1"/>
          </p:cNvSpPr>
          <p:nvPr/>
        </p:nvSpPr>
        <p:spPr bwMode="auto">
          <a:xfrm>
            <a:off x="4027488" y="1873250"/>
            <a:ext cx="3216275" cy="2062163"/>
          </a:xfrm>
          <a:prstGeom prst="rect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75" name="Oval 3"/>
          <p:cNvSpPr>
            <a:spLocks noChangeArrowheads="1"/>
          </p:cNvSpPr>
          <p:nvPr/>
        </p:nvSpPr>
        <p:spPr bwMode="auto">
          <a:xfrm>
            <a:off x="4095750" y="3336925"/>
            <a:ext cx="3284538" cy="3259138"/>
          </a:xfrm>
          <a:prstGeom prst="ellipse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FF33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76" name="AutoShape 4"/>
          <p:cNvSpPr>
            <a:spLocks noChangeArrowheads="1"/>
          </p:cNvSpPr>
          <p:nvPr/>
        </p:nvSpPr>
        <p:spPr bwMode="auto">
          <a:xfrm>
            <a:off x="2084388" y="1341438"/>
            <a:ext cx="2679700" cy="3192462"/>
          </a:xfrm>
          <a:prstGeom prst="triangle">
            <a:avLst>
              <a:gd name="adj" fmla="val 50000"/>
            </a:avLst>
          </a:prstGeom>
          <a:solidFill>
            <a:schemeClr val="accent1">
              <a:alpha val="0"/>
            </a:schemeClr>
          </a:solidFill>
          <a:ln w="57150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77" name="AutoShape 5"/>
          <p:cNvSpPr>
            <a:spLocks noChangeArrowheads="1"/>
          </p:cNvSpPr>
          <p:nvPr/>
        </p:nvSpPr>
        <p:spPr bwMode="auto">
          <a:xfrm>
            <a:off x="1547813" y="2605088"/>
            <a:ext cx="4022725" cy="3859212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5715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1078" name="WordArt 6">
            <a:hlinkClick r:id="" action="ppaction://hlinkshowjump?jump=nextslide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068763"/>
            <a:ext cx="133350" cy="400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131079" name="WordArt 7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770563" y="3470275"/>
            <a:ext cx="201612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31080" name="WordArt 8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887663" y="3470275"/>
            <a:ext cx="239712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131081" name="WordArt 9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89300" y="1941513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5</a:t>
            </a:r>
          </a:p>
        </p:txBody>
      </p:sp>
      <p:sp>
        <p:nvSpPr>
          <p:cNvPr id="131082" name="WordArt 10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620963" y="5133975"/>
            <a:ext cx="239712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4</a:t>
            </a:r>
          </a:p>
        </p:txBody>
      </p:sp>
      <p:sp>
        <p:nvSpPr>
          <p:cNvPr id="131083" name="WordArt 11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637213" y="4933950"/>
            <a:ext cx="238125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131084" name="WordArt 12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6173788" y="2406650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11</a:t>
            </a:r>
          </a:p>
        </p:txBody>
      </p:sp>
      <p:sp>
        <p:nvSpPr>
          <p:cNvPr id="131085" name="WordArt 13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564063" y="2805113"/>
            <a:ext cx="469900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10</a:t>
            </a:r>
          </a:p>
        </p:txBody>
      </p:sp>
      <p:sp>
        <p:nvSpPr>
          <p:cNvPr id="131086" name="WordArt 14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095750" y="3405188"/>
            <a:ext cx="239713" cy="492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9</a:t>
            </a:r>
          </a:p>
        </p:txBody>
      </p:sp>
      <p:sp>
        <p:nvSpPr>
          <p:cNvPr id="131087" name="WordArt 15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4362450" y="4933950"/>
            <a:ext cx="239713" cy="4937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131088" name="WordArt 16">
            <a:hlinkClick r:id="rId2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5033963" y="3470275"/>
            <a:ext cx="134937" cy="427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7</a:t>
            </a:r>
          </a:p>
        </p:txBody>
      </p:sp>
      <p:sp>
        <p:nvSpPr>
          <p:cNvPr id="131089" name="Rectangle 17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2875"/>
          </a:xfrm>
        </p:spPr>
        <p:txBody>
          <a:bodyPr/>
          <a:lstStyle/>
          <a:p>
            <a:pPr algn="ctr"/>
            <a:r>
              <a:rPr lang="ru-RU" sz="2800" b="1" dirty="0"/>
              <a:t>Какое число находится и в треугольнике, и в трапеции, и в круге, но не в прямоугольнике?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6237312"/>
            <a:ext cx="2051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  1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310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7">
                                          <p:stCondLst>
                                            <p:cond delay="16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42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42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7">
                                          <p:stCondLst>
                                            <p:cond delay="41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42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42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89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780</Words>
  <Application>Microsoft Office PowerPoint</Application>
  <PresentationFormat>Экран (4:3)</PresentationFormat>
  <Paragraphs>231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Математическое путешествие </vt:lpstr>
      <vt:lpstr>Слайд 2</vt:lpstr>
      <vt:lpstr>Слайд 3</vt:lpstr>
      <vt:lpstr>Слайд 4</vt:lpstr>
      <vt:lpstr>Слайд 5</vt:lpstr>
      <vt:lpstr>Классификация линий</vt:lpstr>
      <vt:lpstr>Слайд 7</vt:lpstr>
      <vt:lpstr>Какое число находится и в треугольнике, и в прямоугольнике, и в трапеции, но не в круге?</vt:lpstr>
      <vt:lpstr>Какое число находится и в треугольнике, и в трапеции, и в круге, но не в прямоугольнике?</vt:lpstr>
      <vt:lpstr>Какое число находится и в круге, и в прямоугольнике, и в трапеции, но не в треугольнике?</vt:lpstr>
      <vt:lpstr>Слайд 11</vt:lpstr>
      <vt:lpstr>Слайд 12</vt:lpstr>
      <vt:lpstr>Слайд 13</vt:lpstr>
      <vt:lpstr>Слайд 14</vt:lpstr>
      <vt:lpstr>Случайные события</vt:lpstr>
      <vt:lpstr>Слайд 16</vt:lpstr>
      <vt:lpstr>Слайд 17</vt:lpstr>
      <vt:lpstr>Слайд 18</vt:lpstr>
      <vt:lpstr>Слайд 19</vt:lpstr>
      <vt:lpstr>Слайд 20</vt:lpstr>
      <vt:lpstr>Слайд 21</vt:lpstr>
      <vt:lpstr> Расшифруйте анаграммы и найдите лишнее слово.</vt:lpstr>
      <vt:lpstr>Слайд 23</vt:lpstr>
      <vt:lpstr>Слайд 24</vt:lpstr>
      <vt:lpstr>Слайд 25</vt:lpstr>
      <vt:lpstr>Слайд 26</vt:lpstr>
      <vt:lpstr>Используемые 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ДОПОЛНИТЕЛЬНЫЕ ЗАДАЧИ</dc:title>
  <dc:creator>Аида</dc:creator>
  <cp:lastModifiedBy>Пользователь</cp:lastModifiedBy>
  <cp:revision>17</cp:revision>
  <dcterms:created xsi:type="dcterms:W3CDTF">2023-03-15T17:20:59Z</dcterms:created>
  <dcterms:modified xsi:type="dcterms:W3CDTF">2023-04-01T13:01:26Z</dcterms:modified>
</cp:coreProperties>
</file>