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81" r:id="rId3"/>
    <p:sldId id="283" r:id="rId4"/>
    <p:sldId id="257" r:id="rId5"/>
    <p:sldId id="285" r:id="rId6"/>
    <p:sldId id="286" r:id="rId7"/>
    <p:sldId id="287" r:id="rId8"/>
    <p:sldId id="288" r:id="rId9"/>
    <p:sldId id="260" r:id="rId10"/>
    <p:sldId id="262" r:id="rId11"/>
    <p:sldId id="264" r:id="rId12"/>
    <p:sldId id="265" r:id="rId13"/>
    <p:sldId id="266" r:id="rId14"/>
    <p:sldId id="261" r:id="rId15"/>
    <p:sldId id="270" r:id="rId16"/>
    <p:sldId id="269" r:id="rId17"/>
    <p:sldId id="268" r:id="rId18"/>
    <p:sldId id="267" r:id="rId19"/>
    <p:sldId id="271" r:id="rId20"/>
    <p:sldId id="276" r:id="rId21"/>
    <p:sldId id="304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290" r:id="rId36"/>
    <p:sldId id="305" r:id="rId37"/>
    <p:sldId id="259" r:id="rId38"/>
    <p:sldId id="258" r:id="rId39"/>
    <p:sldId id="28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2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FCD05-F917-46A0-AEBA-CF048CDF24AA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59062-9146-43A0-BF12-9E096CD2B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634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59062-9146-43A0-BF12-9E096CD2B02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90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59062-9146-43A0-BF12-9E096CD2B02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90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59062-9146-43A0-BF12-9E096CD2B02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9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38" r="100000">
                        <a14:backgroundMark x1="58594" y1="23177" x2="58594" y2="23177"/>
                        <a14:backgroundMark x1="79688" y1="80729" x2="79688" y2="80729"/>
                        <a14:backgroundMark x1="6719" y1="91927" x2="6719" y2="91927"/>
                        <a14:backgroundMark x1="5469" y1="10156" x2="5469" y2="10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3078488"/>
            <a:ext cx="6096000" cy="365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188640"/>
            <a:ext cx="1353200" cy="15970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673457-5B9E-4212-94D2-84D89777BF47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F21948-8487-4063-8179-F8A67421F99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8048935" y="6612978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Ekaterina050466</a:t>
            </a:r>
            <a:endParaRPr lang="ru-RU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14.xml"/><Relationship Id="rId7" Type="http://schemas.openxmlformats.org/officeDocument/2006/relationships/slide" Target="slide22.xml"/><Relationship Id="rId12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6.xml"/><Relationship Id="rId5" Type="http://schemas.openxmlformats.org/officeDocument/2006/relationships/slide" Target="slide19.xml"/><Relationship Id="rId10" Type="http://schemas.openxmlformats.org/officeDocument/2006/relationships/slide" Target="slide7.xml"/><Relationship Id="rId4" Type="http://schemas.openxmlformats.org/officeDocument/2006/relationships/slide" Target="slide9.xml"/><Relationship Id="rId9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fratria.ru/download/fratria_23feb2.9944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all4design.ru/uploads/images/Space/preview/Space_399.jpg" TargetMode="External"/><Relationship Id="rId13" Type="http://schemas.openxmlformats.org/officeDocument/2006/relationships/hyperlink" Target="http://www.logomag.ru/files/StoreProdImage/2718.jpg" TargetMode="External"/><Relationship Id="rId18" Type="http://schemas.openxmlformats.org/officeDocument/2006/relationships/hyperlink" Target="http://player.myshared.ru/891637/data/images/img7.jpg" TargetMode="External"/><Relationship Id="rId26" Type="http://schemas.openxmlformats.org/officeDocument/2006/relationships/hyperlink" Target="http://ped-kopilka.ru/vneklasnaja-rabota/krosvordy-dlja-detei/krosvord-dlja-detei-po-teme-priroda.html" TargetMode="External"/><Relationship Id="rId3" Type="http://schemas.openxmlformats.org/officeDocument/2006/relationships/hyperlink" Target="http://www.idmitrov.ru/images/ad/big/12055_1.jpg" TargetMode="External"/><Relationship Id="rId21" Type="http://schemas.openxmlformats.org/officeDocument/2006/relationships/hyperlink" Target="http://i.redigo.ru/c430x242/4fd1be74e8127.jpg" TargetMode="External"/><Relationship Id="rId7" Type="http://schemas.openxmlformats.org/officeDocument/2006/relationships/hyperlink" Target="http://magima.ru/uploads/posts/2010-05/1273691456_upitet.gif" TargetMode="External"/><Relationship Id="rId12" Type="http://schemas.openxmlformats.org/officeDocument/2006/relationships/hyperlink" Target="http://sovunya2009.narod.ru/jivtun/Scan0107.jpg" TargetMode="External"/><Relationship Id="rId17" Type="http://schemas.openxmlformats.org/officeDocument/2006/relationships/hyperlink" Target="https://mandacutie.files.wordpress.com/2007/12/telinga.jpg" TargetMode="External"/><Relationship Id="rId25" Type="http://schemas.openxmlformats.org/officeDocument/2006/relationships/hyperlink" Target="http://photo1.ask.fm/971/277/807/1280003013-1s1otfd-50khphl6or5f8a0/preview/27.jpg" TargetMode="External"/><Relationship Id="rId2" Type="http://schemas.openxmlformats.org/officeDocument/2006/relationships/hyperlink" Target="http://www.wyzu.cn/data/uploadfile/200804/20080410220302245.jpg" TargetMode="External"/><Relationship Id="rId16" Type="http://schemas.openxmlformats.org/officeDocument/2006/relationships/hyperlink" Target="http://www.lifeforcepathways.com/wp-content/uploads/2013/02/eyes-300x198.jpg" TargetMode="External"/><Relationship Id="rId20" Type="http://schemas.openxmlformats.org/officeDocument/2006/relationships/hyperlink" Target="http://mdou202-teremok.ucoz.ru/v/praying-clipart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ll4design.ru/uploads/images/Space/preview/Space_247.jpg" TargetMode="External"/><Relationship Id="rId11" Type="http://schemas.openxmlformats.org/officeDocument/2006/relationships/hyperlink" Target="http://zmievskbest.ucoz.ru/kartinki/dik_givot.jpg" TargetMode="External"/><Relationship Id="rId24" Type="http://schemas.openxmlformats.org/officeDocument/2006/relationships/hyperlink" Target="http://www.tourprom.ru/site_media/images/poiphoto/cache/siti-4_1_w800.jpg" TargetMode="External"/><Relationship Id="rId5" Type="http://schemas.openxmlformats.org/officeDocument/2006/relationships/hyperlink" Target="http://granbury.esc11.net/cms/lib/TX01000552/Centricity/Domain/931/kids1.jpg" TargetMode="External"/><Relationship Id="rId15" Type="http://schemas.openxmlformats.org/officeDocument/2006/relationships/hyperlink" Target="http://900igr.net/datas/geografija/Ldy-Arktiki/0011-011-ZHivotnyj-mir-Arktiki.jpg" TargetMode="External"/><Relationship Id="rId23" Type="http://schemas.openxmlformats.org/officeDocument/2006/relationships/hyperlink" Target="http://lh4.ggpht.com/-bzoEW7V_XBE/VQb4e_RqcAI/AAAAAAAAxcI/GhLLYTU_rvY/s400/image.jpg" TargetMode="External"/><Relationship Id="rId10" Type="http://schemas.openxmlformats.org/officeDocument/2006/relationships/hyperlink" Target="http://ak1.polyvoreimg.com/cgi/img-thing/size/l/tid/55333310.jpg" TargetMode="External"/><Relationship Id="rId19" Type="http://schemas.openxmlformats.org/officeDocument/2006/relationships/hyperlink" Target="http://kbmk.info/uploads/images/00/00/01/2011/02/10/5af054f03e.jpg" TargetMode="External"/><Relationship Id="rId4" Type="http://schemas.openxmlformats.org/officeDocument/2006/relationships/hyperlink" Target="http://u.jimdo.com/www400/o/s751b964d9dbb8048/img/i61af5fbf5fc96005/1419258549/std/image.png" TargetMode="External"/><Relationship Id="rId9" Type="http://schemas.openxmlformats.org/officeDocument/2006/relationships/hyperlink" Target="http://www.polyvore.com/cgi/img-thing?.out=jpg&amp;size=l&amp;tid=1772033" TargetMode="External"/><Relationship Id="rId14" Type="http://schemas.openxmlformats.org/officeDocument/2006/relationships/hyperlink" Target="http://www.sportdetstvo.ru/products_pictures/plak13.jpg" TargetMode="External"/><Relationship Id="rId22" Type="http://schemas.openxmlformats.org/officeDocument/2006/relationships/hyperlink" Target="http://i.livescience.com/images/i/000/040/227/iFF/yenisei-angara-river-100622-02.jpg?1320189015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uploads/2014/08/24/9610248.gif" TargetMode="External"/><Relationship Id="rId3" Type="http://schemas.openxmlformats.org/officeDocument/2006/relationships/hyperlink" Target="http://pedsyte.ru/lessons/uploads/kartinki/full/1419364975malyunok_tyatla.png" TargetMode="External"/><Relationship Id="rId7" Type="http://schemas.openxmlformats.org/officeDocument/2006/relationships/hyperlink" Target="https://upload.wikimedia.org/wikipedia/commons/thumb/0/09/Cigogne_patte_pos%C3%A9e.svg/400px-Cigogne_patte_pos%C3%A9e.svg.png" TargetMode="External"/><Relationship Id="rId2" Type="http://schemas.openxmlformats.org/officeDocument/2006/relationships/hyperlink" Target="http://ahdetki.ru/blog/zagadki/1065.html#axzz3mTL5Jbl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layer.myshared.ru/985115/data/images/img2.png" TargetMode="External"/><Relationship Id="rId5" Type="http://schemas.openxmlformats.org/officeDocument/2006/relationships/hyperlink" Target="http://www.baby.ru/storage/b/c/6/6/1207048.156103.jpeg" TargetMode="External"/><Relationship Id="rId10" Type="http://schemas.openxmlformats.org/officeDocument/2006/relationships/hyperlink" Target="http://www.playcast.ru/uploads/2015/03/16/12666558.gif" TargetMode="External"/><Relationship Id="rId4" Type="http://schemas.openxmlformats.org/officeDocument/2006/relationships/hyperlink" Target="http://fullref.ru/files/28/214bd8cb3705dce872ae8473c61081ad.html_files/rId5.jpg" TargetMode="External"/><Relationship Id="rId9" Type="http://schemas.openxmlformats.org/officeDocument/2006/relationships/hyperlink" Target="http://tvoykonkurs.ru/wp-content/uploads/2014/06/%D0%BF%D0%BB%D0%B0%D0%BA%D0%B0%D1%821-%D0%91%D0%B5%D1%80%D0%B5%D0%B3%D0%B8%D1%82%D0%B5-%D0%BF%D1%80%D0%B8%D1%80%D0%BE%D0%B4%D1%83-500x36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27"/>
          <p:cNvSpPr>
            <a:spLocks noChangeArrowheads="1" noChangeShapeType="1" noTextEdit="1"/>
          </p:cNvSpPr>
          <p:nvPr/>
        </p:nvSpPr>
        <p:spPr bwMode="auto">
          <a:xfrm>
            <a:off x="395536" y="332656"/>
            <a:ext cx="8496944" cy="3888432"/>
          </a:xfrm>
          <a:prstGeom prst="rect">
            <a:avLst/>
          </a:prstGeom>
        </p:spPr>
        <p:txBody>
          <a:bodyPr wrap="none" fromWordArt="1">
            <a:prstTxWarp prst="textCanUp">
              <a:avLst/>
            </a:prstTxWarp>
          </a:bodyPr>
          <a:lstStyle/>
          <a:p>
            <a:pPr algn="ctr">
              <a:defRPr/>
            </a:pPr>
            <a:r>
              <a:rPr lang="ru-RU" sz="8000" kern="10" dirty="0" smtClean="0">
                <a:ln w="38100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Интеллектуальный конкурс</a:t>
            </a:r>
          </a:p>
          <a:p>
            <a:pPr algn="ctr">
              <a:defRPr/>
            </a:pPr>
            <a:r>
              <a:rPr lang="ru-RU" sz="8000" kern="10" dirty="0" smtClean="0">
                <a:ln w="38100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«Хочу всё знать!»</a:t>
            </a:r>
          </a:p>
          <a:p>
            <a:pPr algn="ctr">
              <a:defRPr/>
            </a:pPr>
            <a:r>
              <a:rPr lang="ru-RU" sz="5400" kern="10" dirty="0" smtClean="0">
                <a:ln w="38100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для 4 класса</a:t>
            </a:r>
          </a:p>
          <a:p>
            <a:pPr algn="ctr">
              <a:defRPr/>
            </a:pPr>
            <a:r>
              <a:rPr lang="ru-RU" sz="5400" kern="10" dirty="0">
                <a:ln w="38100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endParaRPr lang="ru-RU" sz="3200" kern="10" dirty="0">
              <a:ln w="38100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16200000" scaled="1"/>
                <a:tileRect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059061" y="4871877"/>
            <a:ext cx="3704456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5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agima.ru/uploads/posts/2010-05/1273691456_upite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1" y="3212976"/>
            <a:ext cx="3379791" cy="333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539552" y="2060848"/>
            <a:ext cx="5423567" cy="1728192"/>
          </a:xfrm>
          <a:prstGeom prst="wedgeEllipseCallout">
            <a:avLst>
              <a:gd name="adj1" fmla="val 78378"/>
              <a:gd name="adj2" fmla="val -98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Самая </a:t>
            </a:r>
            <a:r>
              <a:rPr lang="ru-RU" sz="2800" b="1" dirty="0" smtClean="0">
                <a:solidFill>
                  <a:srgbClr val="002060"/>
                </a:solidFill>
              </a:rPr>
              <a:t>большая планета </a:t>
            </a:r>
            <a:r>
              <a:rPr lang="ru-RU" sz="2800" b="1" dirty="0">
                <a:solidFill>
                  <a:srgbClr val="002060"/>
                </a:solidFill>
              </a:rPr>
              <a:t>в Солнечной системе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5085184"/>
            <a:ext cx="1592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Юпитер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8546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Планеты Солнечной системы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5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539552" y="2060848"/>
            <a:ext cx="5423567" cy="1728192"/>
          </a:xfrm>
          <a:prstGeom prst="wedgeEllipseCallout">
            <a:avLst>
              <a:gd name="adj1" fmla="val 78378"/>
              <a:gd name="adj2" fmla="val -98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планета имеет больше всех колец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85201" y="4998464"/>
            <a:ext cx="1401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Сатурн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3446577"/>
            <a:ext cx="2857500" cy="2857500"/>
          </a:xfrm>
          <a:prstGeom prst="rect">
            <a:avLst/>
          </a:prstGeom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8546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Планеты Солнечной системы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54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539552" y="2060848"/>
            <a:ext cx="5423567" cy="1728192"/>
          </a:xfrm>
          <a:prstGeom prst="wedgeEllipseCallout">
            <a:avLst>
              <a:gd name="adj1" fmla="val 78378"/>
              <a:gd name="adj2" fmla="val -98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планета названа </a:t>
            </a:r>
            <a:r>
              <a:rPr lang="ru-RU" sz="2800" b="1" dirty="0">
                <a:solidFill>
                  <a:srgbClr val="002060"/>
                </a:solidFill>
              </a:rPr>
              <a:t>в честь богини красоты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68109" y="5013176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Венера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622204"/>
            <a:ext cx="2376264" cy="2376264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8546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Планеты Солнечной системы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3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539552" y="2060848"/>
            <a:ext cx="5423567" cy="1728192"/>
          </a:xfrm>
          <a:prstGeom prst="wedgeEllipseCallout">
            <a:avLst>
              <a:gd name="adj1" fmla="val 78378"/>
              <a:gd name="adj2" fmla="val -98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планета названа </a:t>
            </a:r>
            <a:r>
              <a:rPr lang="ru-RU" sz="2800" b="1" dirty="0">
                <a:solidFill>
                  <a:srgbClr val="002060"/>
                </a:solidFill>
              </a:rPr>
              <a:t>в честь </a:t>
            </a:r>
            <a:r>
              <a:rPr lang="ru-RU" sz="2800" b="1" dirty="0" smtClean="0">
                <a:solidFill>
                  <a:srgbClr val="002060"/>
                </a:solidFill>
              </a:rPr>
              <a:t>бога войны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2153" y="5229200"/>
            <a:ext cx="113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Марс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67">
                        <a14:backgroundMark x1="11333" y1="6000" x2="11333" y2="6000"/>
                        <a14:backgroundMark x1="92333" y1="10000" x2="92333" y2="10000"/>
                        <a14:backgroundMark x1="90667" y1="91333" x2="90667" y2="91333"/>
                        <a14:backgroundMark x1="11333" y1="94000" x2="11333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3623416"/>
            <a:ext cx="2378625" cy="2378625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8546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Планеты Солнечной системы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20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Природные зоны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http://zmievskbest.ucoz.ru/kartinki/dik_givo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769" y="1268760"/>
            <a:ext cx="7200800" cy="422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92744" y="5797386"/>
            <a:ext cx="1139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Тайга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63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4365030"/>
            <a:ext cx="1449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Тундра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sovunya2009.narod.ru/jivtun/Scan01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999766"/>
            <a:ext cx="4320055" cy="562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Природные зоны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74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870476"/>
            <a:ext cx="1190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Степь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829" y="1412776"/>
            <a:ext cx="7429500" cy="44577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Природные зоны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26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92744" y="5797386"/>
            <a:ext cx="1687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Пустыня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556792"/>
            <a:ext cx="5901118" cy="3816424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Природные зоны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9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92744" y="5797386"/>
            <a:ext cx="1646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Арктика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41" y="1268760"/>
            <a:ext cx="7078275" cy="4286006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Природные зоны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2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ФОТОГЛАЗ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0156"/>
            <a:ext cx="29522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5093" y="1682647"/>
            <a:ext cx="7056784" cy="4699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751" y="4293096"/>
            <a:ext cx="2945904" cy="294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60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548680"/>
            <a:ext cx="51480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Arial"/>
                <a:ea typeface="Calibri"/>
              </a:rPr>
              <a:t>Входите в храм наук легко и смело </a:t>
            </a:r>
            <a:endParaRPr lang="ru-RU" sz="36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Arial"/>
                <a:ea typeface="Calibri"/>
              </a:rPr>
              <a:t>И помните о том, что в знанье – сила, </a:t>
            </a:r>
            <a:endParaRPr lang="ru-RU" sz="36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Arial"/>
                <a:ea typeface="Calibri"/>
              </a:rPr>
              <a:t>Чтоб в будущем свои открытья сделать </a:t>
            </a:r>
            <a:endParaRPr lang="ru-RU" sz="36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r>
              <a:rPr lang="ru-RU" sz="3600" b="1" dirty="0">
                <a:latin typeface="Arial"/>
                <a:ea typeface="Calibri"/>
              </a:rPr>
              <a:t>Во благо нашей родины – России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521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26257" r="50210" b="9571"/>
          <a:stretch/>
        </p:blipFill>
        <p:spPr bwMode="auto">
          <a:xfrm>
            <a:off x="2035416" y="587936"/>
            <a:ext cx="5616624" cy="557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МОЗАИКА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Блок-схема: объединение 3"/>
          <p:cNvSpPr/>
          <p:nvPr/>
        </p:nvSpPr>
        <p:spPr>
          <a:xfrm>
            <a:off x="1691680" y="615490"/>
            <a:ext cx="2850679" cy="2375739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объединение 9"/>
          <p:cNvSpPr/>
          <p:nvPr/>
        </p:nvSpPr>
        <p:spPr>
          <a:xfrm>
            <a:off x="3790432" y="764704"/>
            <a:ext cx="2813268" cy="2472124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объединение 10"/>
          <p:cNvSpPr/>
          <p:nvPr/>
        </p:nvSpPr>
        <p:spPr>
          <a:xfrm>
            <a:off x="5330441" y="617114"/>
            <a:ext cx="2391116" cy="1674829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объединение 11"/>
          <p:cNvSpPr/>
          <p:nvPr/>
        </p:nvSpPr>
        <p:spPr>
          <a:xfrm rot="10800000">
            <a:off x="1940629" y="4221088"/>
            <a:ext cx="2991410" cy="1890854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 rot="10800000">
            <a:off x="3707904" y="3573016"/>
            <a:ext cx="3139226" cy="2502908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/>
          <p:cNvSpPr/>
          <p:nvPr/>
        </p:nvSpPr>
        <p:spPr>
          <a:xfrm rot="10800000">
            <a:off x="4882100" y="4077072"/>
            <a:ext cx="2828669" cy="203487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2627783" y="1367448"/>
            <a:ext cx="2972027" cy="3717736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4542359" y="1483375"/>
            <a:ext cx="3309998" cy="322627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rot="16200000">
            <a:off x="5561707" y="1625425"/>
            <a:ext cx="3092243" cy="11414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16200000">
            <a:off x="5525922" y="3959076"/>
            <a:ext cx="3092243" cy="11414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130903">
            <a:off x="1170600" y="1558076"/>
            <a:ext cx="3202307" cy="14182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1124255" y="3700043"/>
            <a:ext cx="3294996" cy="13705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6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9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454" y="781978"/>
            <a:ext cx="4662279" cy="530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3" y="0"/>
            <a:ext cx="8229600" cy="113813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МОЗАИКА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Блок-схема: объединение 3">
            <a:hlinkClick r:id="" action="ppaction://hlinkshowjump?jump=nextslide"/>
          </p:cNvPr>
          <p:cNvSpPr/>
          <p:nvPr/>
        </p:nvSpPr>
        <p:spPr>
          <a:xfrm>
            <a:off x="1907704" y="855408"/>
            <a:ext cx="2880320" cy="226088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объединение 9"/>
          <p:cNvSpPr/>
          <p:nvPr/>
        </p:nvSpPr>
        <p:spPr>
          <a:xfrm>
            <a:off x="3394993" y="1026043"/>
            <a:ext cx="2592288" cy="1682877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объединение 10"/>
          <p:cNvSpPr/>
          <p:nvPr/>
        </p:nvSpPr>
        <p:spPr>
          <a:xfrm>
            <a:off x="4128636" y="940725"/>
            <a:ext cx="2652531" cy="1853512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объединение 11"/>
          <p:cNvSpPr/>
          <p:nvPr/>
        </p:nvSpPr>
        <p:spPr>
          <a:xfrm rot="10800000">
            <a:off x="1907703" y="4387400"/>
            <a:ext cx="2608499" cy="1682877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 rot="10800000">
            <a:off x="3625760" y="4121114"/>
            <a:ext cx="2608499" cy="1682877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/>
          <p:cNvSpPr/>
          <p:nvPr/>
        </p:nvSpPr>
        <p:spPr>
          <a:xfrm rot="10800000">
            <a:off x="4404608" y="4375262"/>
            <a:ext cx="2608499" cy="1682877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2745504" y="1867481"/>
            <a:ext cx="3580701" cy="2497626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2535056" y="2348880"/>
            <a:ext cx="2541000" cy="347503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rot="16200000">
            <a:off x="4652867" y="1927603"/>
            <a:ext cx="3092243" cy="11414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16200000">
            <a:off x="4248978" y="3476625"/>
            <a:ext cx="3092243" cy="1730267"/>
          </a:xfrm>
          <a:prstGeom prst="triangle">
            <a:avLst>
              <a:gd name="adj" fmla="val 524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1199383" y="1681825"/>
            <a:ext cx="3092243" cy="122985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1199383" y="3883467"/>
            <a:ext cx="3092243" cy="127375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66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9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2304" y="15051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Была </a:t>
            </a:r>
            <a:r>
              <a:rPr lang="ru-RU" sz="2400" b="1" dirty="0">
                <a:solidFill>
                  <a:schemeClr val="tx1"/>
                </a:solidFill>
              </a:rPr>
              <a:t>река, текла река —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Вдруг, на глазах исчезнув,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Она нырнула свысока,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С обрыва, словно в бездну.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52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2304" y="15051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Течёт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течёт </a:t>
            </a:r>
            <a:r>
              <a:rPr lang="ru-RU" sz="2400" b="1" dirty="0">
                <a:solidFill>
                  <a:schemeClr val="tx1"/>
                </a:solidFill>
              </a:rPr>
              <a:t>— не вытечет,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Бежит, бежит — не выбежит.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96539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Порода горного царства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Из шпата, слюды и </a:t>
            </a:r>
            <a:r>
              <a:rPr lang="ru-RU" sz="2400" b="1" dirty="0" smtClean="0">
                <a:solidFill>
                  <a:schemeClr val="tx1"/>
                </a:solidFill>
              </a:rPr>
              <a:t>кварца.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3154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По пустыне гонит ветер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Горы </a:t>
            </a:r>
            <a:r>
              <a:rPr lang="ru-RU" sz="2400" b="1" dirty="0" smtClean="0">
                <a:solidFill>
                  <a:schemeClr val="tx1"/>
                </a:solidFill>
              </a:rPr>
              <a:t>жёлтого </a:t>
            </a:r>
            <a:r>
              <a:rPr lang="ru-RU" sz="2400" b="1" dirty="0">
                <a:solidFill>
                  <a:schemeClr val="tx1"/>
                </a:solidFill>
              </a:rPr>
              <a:t>песка.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Как зовутся горы эти,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Вы подумайте слегка.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2070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От дождей, текучих вод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Он </a:t>
            </a:r>
            <a:r>
              <a:rPr lang="ru-RU" sz="2400" b="1" dirty="0" smtClean="0">
                <a:solidFill>
                  <a:schemeClr val="tx1"/>
                </a:solidFill>
              </a:rPr>
              <a:t>растёт </a:t>
            </a:r>
            <a:r>
              <a:rPr lang="ru-RU" sz="2400" b="1" dirty="0">
                <a:solidFill>
                  <a:schemeClr val="tx1"/>
                </a:solidFill>
              </a:rPr>
              <a:t>из года в год.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Он полей равнинных враг.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Как зовут его? ...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27713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Я и туча, и туман,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 ручей</a:t>
            </a:r>
            <a:r>
              <a:rPr lang="ru-RU" sz="2400" b="1" dirty="0" smtClean="0">
                <a:solidFill>
                  <a:schemeClr val="tx1"/>
                </a:solidFill>
              </a:rPr>
              <a:t>, и </a:t>
            </a:r>
            <a:r>
              <a:rPr lang="ru-RU" sz="2400" b="1" dirty="0">
                <a:solidFill>
                  <a:schemeClr val="tx1"/>
                </a:solidFill>
              </a:rPr>
              <a:t>океан,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 летаю, и бегу,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 стеклянной быть могу.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55750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Носит бабка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Снежную шапку.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Каменные бока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Закутаны в облака.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71539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Чего в гору не выкатить,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В решете не унести	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 в руках не удержать?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8069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Конкурсы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346011" y="1124744"/>
            <a:ext cx="4104456" cy="6480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ВИЗИТНАЯ КАРТОЧКА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777778" y="4227543"/>
            <a:ext cx="4104456" cy="65006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ИГРА СО ЗРИТЕЛЯМИ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367474" y="2492896"/>
            <a:ext cx="4104456" cy="8556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ИГРА СО ЗРИТЕЛЯМИ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46011" y="4021960"/>
            <a:ext cx="4104456" cy="8556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ФОТОГЛАЗ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4777778" y="5480280"/>
            <a:ext cx="4104456" cy="63962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МОЗАИКА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367474" y="5589240"/>
            <a:ext cx="4104456" cy="8556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КРОССВОРД «ПРИРОДА ЗЕМЛИ»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</p:cNvPr>
          <p:cNvSpPr/>
          <p:nvPr/>
        </p:nvSpPr>
        <p:spPr>
          <a:xfrm>
            <a:off x="4788024" y="980728"/>
            <a:ext cx="4355976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РАЗМИНКА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(математика,        русский,   чтение,          </a:t>
            </a:r>
            <a:r>
              <a:rPr lang="ru-RU" sz="2800" b="1" dirty="0" err="1" smtClean="0">
                <a:solidFill>
                  <a:srgbClr val="002060"/>
                </a:solidFill>
              </a:rPr>
              <a:t>окр.мир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>
            <a:hlinkClick r:id="rId9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4940424" y="2959021"/>
            <a:ext cx="4104456" cy="6480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hlinkClick r:id="rId9" action="ppaction://hlinksldjump"/>
              </a:rPr>
              <a:t>СОБЕРИ</a:t>
            </a:r>
            <a:r>
              <a:rPr lang="ru-RU" sz="2800" b="1" dirty="0" smtClean="0">
                <a:solidFill>
                  <a:srgbClr val="002060"/>
                </a:solidFill>
              </a:rPr>
              <a:t> КАРТИНУ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5-конечная звезда 1">
            <a:hlinkClick r:id="rId10" action="ppaction://hlinksldjump"/>
          </p:cNvPr>
          <p:cNvSpPr/>
          <p:nvPr/>
        </p:nvSpPr>
        <p:spPr>
          <a:xfrm>
            <a:off x="4788024" y="1538790"/>
            <a:ext cx="469383" cy="3960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8" action="ppaction://hlinksldjump"/>
          </p:cNvPr>
          <p:cNvSpPr/>
          <p:nvPr/>
        </p:nvSpPr>
        <p:spPr>
          <a:xfrm>
            <a:off x="7164288" y="1536594"/>
            <a:ext cx="469383" cy="3960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>
            <a:hlinkClick r:id="rId11" action="ppaction://hlinksldjump"/>
          </p:cNvPr>
          <p:cNvSpPr/>
          <p:nvPr/>
        </p:nvSpPr>
        <p:spPr>
          <a:xfrm>
            <a:off x="4844619" y="2019164"/>
            <a:ext cx="469383" cy="3960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>
            <a:hlinkClick r:id="rId12" action="ppaction://hlinksldjump"/>
          </p:cNvPr>
          <p:cNvSpPr/>
          <p:nvPr/>
        </p:nvSpPr>
        <p:spPr>
          <a:xfrm>
            <a:off x="6731320" y="1932638"/>
            <a:ext cx="469383" cy="3960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6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Посреди поля лежит зеркало,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Стекло голубое, рама </a:t>
            </a:r>
            <a:r>
              <a:rPr lang="ru-RU" sz="2400" b="1" dirty="0" smtClean="0">
                <a:solidFill>
                  <a:schemeClr val="tx1"/>
                </a:solidFill>
              </a:rPr>
              <a:t>зелёная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143617" y="473386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74273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Кругом вода,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А с </a:t>
            </a:r>
            <a:r>
              <a:rPr lang="ru-RU" sz="2400" b="1" dirty="0" smtClean="0">
                <a:solidFill>
                  <a:schemeClr val="tx1"/>
                </a:solidFill>
              </a:rPr>
              <a:t>питьём беда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143617" y="473386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9.</a:t>
            </a:r>
            <a:endParaRPr lang="ru-RU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1971734" y="5211007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9186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Не море, не земля,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Корабли не плавают,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А ходить нельзя.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143617" y="473386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9.</a:t>
            </a:r>
            <a:endParaRPr lang="ru-RU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1971734" y="5211007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10.</a:t>
            </a:r>
            <a:endParaRPr lang="ru-RU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1093509" y="5687574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4700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Л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М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Ч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Ь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801683"/>
            <a:ext cx="4165376" cy="2219605"/>
          </a:xfrm>
          <a:prstGeom prst="wedgeRoundRectCallout">
            <a:avLst>
              <a:gd name="adj1" fmla="val 31498"/>
              <a:gd name="adj2" fmla="val -127558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Зимой молчат,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Весной зажурчат,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Жителей лесных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Водой напоят.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143617" y="473386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9.</a:t>
            </a:r>
            <a:endParaRPr lang="ru-RU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1971734" y="5211007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10.</a:t>
            </a:r>
            <a:endParaRPr lang="ru-RU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1093509" y="5687574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11.</a:t>
            </a:r>
            <a:endParaRPr lang="ru-RU" sz="20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139251" y="6139845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12.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5597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39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939" y="150861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6220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6220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90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67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95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4760" y="2430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8304" y="15149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87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62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26219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55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983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41104" y="601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83904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25960" y="595536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41104" y="1515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27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5504" y="10577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К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98304" y="10479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1104" y="1058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26704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83160" y="1972171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41104" y="19716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04569" y="1972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55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403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97560" y="2428885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699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12704" y="19623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9895" y="33381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44155" y="2887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83904" y="28767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970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85543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39895" y="28809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25960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9504" y="3344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Г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69904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11960" y="241953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426219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330857" y="51732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73802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88202" y="56315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3310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873802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1230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54474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5118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Ч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969020" y="60876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Ь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51181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Б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959049" y="56304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96901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01849" y="47160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511819" y="425888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В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69019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883419" y="42612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330857" y="47106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873657" y="4718450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781905" y="5174354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Е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59376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331002" y="4253417"/>
            <a:ext cx="4572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79512" y="6452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</a:t>
            </a:r>
            <a:endParaRPr lang="ru-RU" sz="2000" b="1" dirty="0"/>
          </a:p>
        </p:txBody>
      </p:sp>
      <p:sp>
        <p:nvSpPr>
          <p:cNvPr id="72" name="Стрелка вправо 71">
            <a:hlinkClick r:id="rId2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2051720" y="1087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51520" y="153716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3.</a:t>
            </a:r>
            <a:endParaRPr lang="ru-RU" sz="20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1187624" y="20287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4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051720" y="247053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5.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186929" y="29052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3568" y="337302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7.</a:t>
            </a:r>
            <a:endParaRPr lang="ru-RU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143617" y="427745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143617" y="473386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9.</a:t>
            </a:r>
            <a:endParaRPr lang="ru-RU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1971734" y="5211007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10.</a:t>
            </a:r>
            <a:endParaRPr lang="ru-RU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1093509" y="5687574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11.</a:t>
            </a:r>
            <a:endParaRPr lang="ru-RU" sz="20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139251" y="6139845"/>
            <a:ext cx="51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12.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176" y="1971685"/>
            <a:ext cx="3086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33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i-main-pic" descr="Картинка 4 из 574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079748" cy="506400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В.М. Васнецов «Богатыри»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48679"/>
            <a:ext cx="7935732" cy="5833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В.М.Васнецов</a:t>
            </a:r>
            <a:r>
              <a:rPr lang="ru-RU" dirty="0" smtClean="0"/>
              <a:t> «Алёнушка»</a:t>
            </a:r>
            <a:endParaRPr lang="ru-RU" dirty="0"/>
          </a:p>
        </p:txBody>
      </p:sp>
      <p:pic>
        <p:nvPicPr>
          <p:cNvPr id="4" name="Picture 5" descr="vasnecov0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888432" cy="5184576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>
            <a:off x="7668344" y="6021288"/>
            <a:ext cx="720080" cy="4320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48678"/>
            <a:ext cx="7935732" cy="60486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357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7"/>
          <p:cNvSpPr>
            <a:spLocks noChangeArrowheads="1" noChangeShapeType="1" noTextEdit="1"/>
          </p:cNvSpPr>
          <p:nvPr/>
        </p:nvSpPr>
        <p:spPr bwMode="auto">
          <a:xfrm>
            <a:off x="971600" y="1628799"/>
            <a:ext cx="6496819" cy="2354585"/>
          </a:xfrm>
          <a:prstGeom prst="rect">
            <a:avLst/>
          </a:prstGeom>
        </p:spPr>
        <p:txBody>
          <a:bodyPr wrap="none" fromWordArt="1">
            <a:prstTxWarp prst="textCanUp">
              <a:avLst/>
            </a:prstTxWarp>
          </a:bodyPr>
          <a:lstStyle/>
          <a:p>
            <a:pPr algn="ctr"/>
            <a:r>
              <a:rPr lang="ru-RU" sz="7200" kern="10" dirty="0" smtClean="0">
                <a:ln w="38100">
                  <a:solidFill>
                    <a:srgbClr val="E46C0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Молодцы !</a:t>
            </a:r>
            <a:endParaRPr lang="ru-RU" sz="7200" kern="10" dirty="0">
              <a:ln w="38100">
                <a:solidFill>
                  <a:srgbClr val="E46C0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189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WordArt 27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457200" y="4437112"/>
            <a:ext cx="8229600" cy="1689051"/>
          </a:xfrm>
          <a:prstGeom prst="rect">
            <a:avLst/>
          </a:prstGeom>
          <a:noFill/>
        </p:spPr>
        <p:txBody>
          <a:bodyPr wrap="none" fromWordArt="1">
            <a:prstTxWarp prst="textInflateBottom">
              <a:avLst/>
            </a:prstTxWarp>
          </a:bodyPr>
          <a:lstStyle/>
          <a:p>
            <a:pPr marL="0" indent="0" algn="ctr">
              <a:buNone/>
              <a:defRPr/>
            </a:pPr>
            <a:r>
              <a:rPr lang="ru-RU" sz="4400" kern="10" dirty="0" smtClean="0">
                <a:ln w="28575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Творческих успехов</a:t>
            </a:r>
            <a:r>
              <a:rPr lang="ru-RU" sz="4400" kern="10" dirty="0" smtClean="0">
                <a:ln w="28575">
                  <a:solidFill>
                    <a:schemeClr val="accent6">
                      <a:lumMod val="75000"/>
                    </a:schemeClr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!</a:t>
            </a:r>
            <a:endParaRPr lang="ru-RU" sz="3600" kern="10" dirty="0">
              <a:ln w="28575">
                <a:solidFill>
                  <a:schemeClr val="accent6">
                    <a:lumMod val="75000"/>
                  </a:schemeClr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4311396" y="6072168"/>
            <a:ext cx="521208" cy="52120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31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56647E-6 L 2.22222E-6 -0.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64750" y="188640"/>
            <a:ext cx="8229600" cy="571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Используемые ресурсы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Фон </a:t>
            </a:r>
            <a:r>
              <a:rPr lang="en-US" sz="1400" dirty="0">
                <a:solidFill>
                  <a:srgbClr val="002060"/>
                </a:solidFill>
                <a:hlinkClick r:id="rId2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"/>
              </a:rPr>
              <a:t>www.wyzu.cn/data/uploadfile/200804/20080410220302245.jpg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Сова с указкой </a:t>
            </a:r>
            <a:r>
              <a:rPr lang="en-US" sz="1400" dirty="0">
                <a:solidFill>
                  <a:srgbClr val="002060"/>
                </a:solidFill>
                <a:hlinkClick r:id="rId3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3"/>
              </a:rPr>
              <a:t>www.idmitrov.ru/images/ad/big/12055_1.jpg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Сова  </a:t>
            </a:r>
            <a:r>
              <a:rPr lang="en-US" sz="1400" dirty="0">
                <a:solidFill>
                  <a:srgbClr val="002060"/>
                </a:solidFill>
                <a:hlinkClick r:id="rId4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4"/>
              </a:rPr>
              <a:t>u.jimdo.com/www400/o/s751b964d9dbb8048/img/i61af5fbf5fc96005/1419258549/std/image.png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Пятеро детей </a:t>
            </a:r>
            <a:r>
              <a:rPr lang="en-US" sz="1400" dirty="0" smtClean="0">
                <a:hlinkClick r:id="rId5"/>
              </a:rPr>
              <a:t>http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granbury.esc11.net/cms/lib/TX01000552/Centricity/Domain/931/kids1.jpg</a:t>
            </a:r>
            <a:endParaRPr lang="ru-RU" sz="1400" dirty="0" smtClean="0"/>
          </a:p>
          <a:p>
            <a:r>
              <a:rPr lang="ru-RU" sz="1400" dirty="0" smtClean="0">
                <a:solidFill>
                  <a:srgbClr val="002060"/>
                </a:solidFill>
              </a:rPr>
              <a:t>Меркурий </a:t>
            </a:r>
            <a:r>
              <a:rPr lang="ru-RU" sz="1400" dirty="0" smtClean="0"/>
              <a:t>  </a:t>
            </a: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all4design.ru/uploads/images/Space/preview/Space_247.jpg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Юпитер </a:t>
            </a:r>
            <a:r>
              <a:rPr lang="en-US" sz="1400" dirty="0">
                <a:solidFill>
                  <a:srgbClr val="002060"/>
                </a:solidFill>
                <a:hlinkClick r:id="rId7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7"/>
              </a:rPr>
              <a:t>magima.ru/uploads/posts/2010-05/1273691456_upitet.gif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Сатурн </a:t>
            </a:r>
            <a:r>
              <a:rPr lang="en-US" sz="1400" dirty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8"/>
              </a:rPr>
              <a:t>all4design.ru/uploads/images/Space/preview/Space_399.jpg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Венера </a:t>
            </a:r>
            <a:r>
              <a:rPr lang="en-US" sz="1400" dirty="0">
                <a:solidFill>
                  <a:srgbClr val="002060"/>
                </a:solidFill>
                <a:hlinkClick r:id="rId9"/>
              </a:rPr>
              <a:t>http://www.polyvore.com/cgi/img-thing?.</a:t>
            </a:r>
            <a:r>
              <a:rPr lang="en-US" sz="1400" dirty="0" smtClean="0">
                <a:solidFill>
                  <a:srgbClr val="002060"/>
                </a:solidFill>
                <a:hlinkClick r:id="rId9"/>
              </a:rPr>
              <a:t>out=jpg&amp;size=l&amp;tid=1772033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Марс  </a:t>
            </a:r>
            <a:r>
              <a:rPr lang="en-US" sz="1400" dirty="0">
                <a:solidFill>
                  <a:srgbClr val="002060"/>
                </a:solidFill>
                <a:hlinkClick r:id="rId10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0"/>
              </a:rPr>
              <a:t>ak1.polyvoreimg.com/cgi/img-thing/size/l/tid/55333310.jpg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Животные тайги </a:t>
            </a:r>
            <a:r>
              <a:rPr lang="en-US" sz="1400" dirty="0">
                <a:solidFill>
                  <a:srgbClr val="002060"/>
                </a:solidFill>
                <a:hlinkClick r:id="rId11"/>
              </a:rPr>
              <a:t>http</a:t>
            </a:r>
            <a:r>
              <a:rPr lang="en-US" sz="1400" dirty="0" smtClean="0">
                <a:solidFill>
                  <a:srgbClr val="002060"/>
                </a:solidFill>
                <a:hlinkClick r:id="rId11"/>
              </a:rPr>
              <a:t>://zmievskbest.ucoz.ru/kartinki/dik_givot.jpg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Животные тундры </a:t>
            </a:r>
            <a:r>
              <a:rPr lang="en-US" sz="1400" dirty="0">
                <a:solidFill>
                  <a:srgbClr val="002060"/>
                </a:solidFill>
                <a:hlinkClick r:id="rId12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2"/>
              </a:rPr>
              <a:t>sovunya2009.narod.ru/jivtun/Scan0107.jpg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Животные степи </a:t>
            </a:r>
            <a:r>
              <a:rPr lang="en-US" sz="1400" dirty="0">
                <a:solidFill>
                  <a:srgbClr val="002060"/>
                </a:solidFill>
                <a:hlinkClick r:id="rId13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3"/>
              </a:rPr>
              <a:t>www.logomag.ru/files/StoreProdImage/2718.jpg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Животные пустыни </a:t>
            </a:r>
            <a:r>
              <a:rPr lang="en-US" sz="1400" dirty="0">
                <a:solidFill>
                  <a:srgbClr val="002060"/>
                </a:solidFill>
                <a:hlinkClick r:id="rId14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4"/>
              </a:rPr>
              <a:t>www.sportdetstvo.ru/products_pictures/plak13.jpg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Животные арктических пустынь </a:t>
            </a:r>
            <a:r>
              <a:rPr lang="en-US" sz="1400" dirty="0">
                <a:solidFill>
                  <a:srgbClr val="002060"/>
                </a:solidFill>
                <a:hlinkClick r:id="rId15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5"/>
              </a:rPr>
              <a:t>900igr.net/datas/geografija/Ldy-Arktiki/0011-011-ZHivotnyj-mir-Arktiki.jpg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Глаза  </a:t>
            </a:r>
            <a:r>
              <a:rPr lang="en-US" sz="1400" dirty="0" smtClean="0">
                <a:solidFill>
                  <a:srgbClr val="002060"/>
                </a:solidFill>
                <a:hlinkClick r:id="rId16"/>
              </a:rPr>
              <a:t>http</a:t>
            </a:r>
            <a:r>
              <a:rPr lang="en-US" sz="1400" dirty="0">
                <a:solidFill>
                  <a:srgbClr val="002060"/>
                </a:solidFill>
                <a:hlinkClick r:id="rId16"/>
              </a:rPr>
              <a:t>://</a:t>
            </a:r>
            <a:r>
              <a:rPr lang="en-US" sz="1400" dirty="0" smtClean="0">
                <a:solidFill>
                  <a:srgbClr val="002060"/>
                </a:solidFill>
                <a:hlinkClick r:id="rId16"/>
              </a:rPr>
              <a:t>www.lifeforcepathways.com/wp-content/uploads/2013/02/eyes-300x198.jpg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Уши </a:t>
            </a:r>
            <a:r>
              <a:rPr lang="en-US" sz="1400" dirty="0">
                <a:solidFill>
                  <a:srgbClr val="002060"/>
                </a:solidFill>
                <a:hlinkClick r:id="rId17"/>
              </a:rPr>
              <a:t>https://</a:t>
            </a:r>
            <a:r>
              <a:rPr lang="en-US" sz="1400" dirty="0" smtClean="0">
                <a:solidFill>
                  <a:srgbClr val="002060"/>
                </a:solidFill>
                <a:hlinkClick r:id="rId17"/>
              </a:rPr>
              <a:t>mandacutie.files.wordpress.com/2007/12/telinga.jpg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Нос </a:t>
            </a:r>
            <a:r>
              <a:rPr lang="en-US" sz="1400" dirty="0">
                <a:solidFill>
                  <a:srgbClr val="002060"/>
                </a:solidFill>
                <a:hlinkClick r:id="rId18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8"/>
              </a:rPr>
              <a:t>player.myshared.ru/891637/data/images/img7.jpg</a:t>
            </a:r>
            <a:r>
              <a:rPr lang="en-US" sz="1400" dirty="0" smtClean="0">
                <a:solidFill>
                  <a:srgbClr val="002060"/>
                </a:solidFill>
              </a:rPr>
              <a:t> 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Язык </a:t>
            </a:r>
            <a:r>
              <a:rPr lang="en-US" sz="1400" dirty="0">
                <a:solidFill>
                  <a:srgbClr val="002060"/>
                </a:solidFill>
                <a:hlinkClick r:id="rId19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9"/>
              </a:rPr>
              <a:t>kbmk.info/uploads/images/00/00/01/2011/02/10/5af054f03e.jpg</a:t>
            </a:r>
            <a:r>
              <a:rPr lang="en-US" sz="1400" dirty="0" smtClean="0">
                <a:solidFill>
                  <a:srgbClr val="002060"/>
                </a:solidFill>
              </a:rPr>
              <a:t> 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Руки </a:t>
            </a:r>
            <a:r>
              <a:rPr lang="en-US" sz="1400" dirty="0">
                <a:solidFill>
                  <a:srgbClr val="002060"/>
                </a:solidFill>
                <a:hlinkClick r:id="rId20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0"/>
              </a:rPr>
              <a:t>mdou202-teremok.ucoz.ru/v/praying-clipart.jpg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Река Селенга </a:t>
            </a:r>
            <a:r>
              <a:rPr lang="en-US" sz="1400" dirty="0">
                <a:solidFill>
                  <a:srgbClr val="002060"/>
                </a:solidFill>
                <a:hlinkClick r:id="rId21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1"/>
              </a:rPr>
              <a:t>i.redigo.ru/c430x242/4fd1be74e8127.jpg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Река Ангара </a:t>
            </a:r>
            <a:r>
              <a:rPr lang="en-US" sz="1400" dirty="0">
                <a:solidFill>
                  <a:srgbClr val="002060"/>
                </a:solidFill>
                <a:hlinkClick r:id="rId22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2"/>
              </a:rPr>
              <a:t>i.livescience.com/images/i/000/040/227/iFF/yenisei-angara-river-100622-02.jpg?1320189015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Река Волга  </a:t>
            </a:r>
            <a:r>
              <a:rPr lang="en-US" sz="1400" dirty="0">
                <a:solidFill>
                  <a:srgbClr val="002060"/>
                </a:solidFill>
                <a:hlinkClick r:id="rId23"/>
              </a:rPr>
              <a:t>http://lh4.ggpht.com/-</a:t>
            </a:r>
            <a:r>
              <a:rPr lang="en-US" sz="1400" dirty="0" smtClean="0">
                <a:solidFill>
                  <a:srgbClr val="002060"/>
                </a:solidFill>
                <a:hlinkClick r:id="rId23"/>
              </a:rPr>
              <a:t>bzoEW7V_XBE/VQb4e_RqcAI/AAAAAAAAxcI/GhLLYTU_rvY/s400/image.jpg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Река Москва  </a:t>
            </a:r>
            <a:r>
              <a:rPr lang="en-US" sz="1400" dirty="0">
                <a:solidFill>
                  <a:srgbClr val="002060"/>
                </a:solidFill>
                <a:hlinkClick r:id="rId24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4"/>
              </a:rPr>
              <a:t>www.tourprom.ru/site_media/images/poiphoto/cache/siti-4_1_w800.jpg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Река Нева  </a:t>
            </a:r>
            <a:r>
              <a:rPr lang="en-US" sz="1400" dirty="0">
                <a:solidFill>
                  <a:srgbClr val="002060"/>
                </a:solidFill>
                <a:hlinkClick r:id="rId25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25"/>
              </a:rPr>
              <a:t>photo1.ask.fm/971/277/807/1280003013-1s1otfd-50khphl6or5f8a0/preview/27.jpg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Кроссворд по теме «Природа» </a:t>
            </a:r>
            <a:endParaRPr lang="ru-RU" sz="1400" dirty="0">
              <a:solidFill>
                <a:srgbClr val="002060"/>
              </a:solidFill>
            </a:endParaRPr>
          </a:p>
          <a:p>
            <a:r>
              <a:rPr lang="en-US" sz="1400" dirty="0" smtClean="0">
                <a:solidFill>
                  <a:srgbClr val="002060"/>
                </a:solidFill>
                <a:hlinkClick r:id="rId26"/>
              </a:rPr>
              <a:t>http</a:t>
            </a:r>
            <a:r>
              <a:rPr lang="en-US" sz="1400" dirty="0">
                <a:solidFill>
                  <a:srgbClr val="002060"/>
                </a:solidFill>
                <a:hlinkClick r:id="rId26"/>
              </a:rPr>
              <a:t>://</a:t>
            </a:r>
            <a:r>
              <a:rPr lang="en-US" sz="1400" dirty="0" smtClean="0">
                <a:solidFill>
                  <a:srgbClr val="002060"/>
                </a:solidFill>
                <a:hlinkClick r:id="rId26"/>
              </a:rPr>
              <a:t>ped-kopilka.ru/vneklasnaja-rabota/krosvordy-dlja-detei/krosvord-dlja-detei-po-teme-priroda.html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 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28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64750" y="188640"/>
            <a:ext cx="8229600" cy="5715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Используемые ресурсы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750" y="1052736"/>
            <a:ext cx="852773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Загадки-обманки про животных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ahdetki.ru/blog/zagadki/1065.html#axzz3mTL5Jbl3</a:t>
            </a:r>
            <a:endParaRPr lang="ru-RU" sz="1400" dirty="0" smtClean="0"/>
          </a:p>
          <a:p>
            <a:r>
              <a:rPr lang="ru-RU" sz="1400" dirty="0" smtClean="0">
                <a:solidFill>
                  <a:srgbClr val="002060"/>
                </a:solidFill>
              </a:rPr>
              <a:t>Дятел </a:t>
            </a:r>
            <a:r>
              <a:rPr lang="ru-RU" sz="1400" dirty="0" smtClean="0"/>
              <a:t> </a:t>
            </a: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pedsyte.ru/lessons/uploads/kartinki/full/1419364975malyunok_tyatla.png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ru-RU" sz="1400" dirty="0" smtClean="0">
                <a:solidFill>
                  <a:srgbClr val="002060"/>
                </a:solidFill>
              </a:rPr>
              <a:t>Белка </a:t>
            </a:r>
            <a:r>
              <a:rPr lang="en-US" sz="1400" dirty="0">
                <a:solidFill>
                  <a:srgbClr val="002060"/>
                </a:solidFill>
                <a:hlinkClick r:id="rId4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4"/>
              </a:rPr>
              <a:t>fullref.ru/files/28/214bd8cb3705dce872ae8473c61081ad.html_files/rId5.jpg</a:t>
            </a:r>
            <a:r>
              <a:rPr lang="ru-RU" sz="1400" dirty="0" smtClean="0">
                <a:solidFill>
                  <a:srgbClr val="002060"/>
                </a:solidFill>
              </a:rPr>
              <a:t>  </a:t>
            </a:r>
            <a:endParaRPr lang="ru-RU" sz="1400" dirty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Крокодил </a:t>
            </a:r>
            <a:r>
              <a:rPr lang="en-US" sz="1400" dirty="0">
                <a:solidFill>
                  <a:srgbClr val="002060"/>
                </a:solidFill>
                <a:hlinkClick r:id="rId5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5"/>
              </a:rPr>
              <a:t>www.baby.ru/storage/b/c/6/6/1207048.156103.jpeg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Верблюд </a:t>
            </a:r>
            <a:r>
              <a:rPr lang="en-US" sz="1400" dirty="0">
                <a:solidFill>
                  <a:srgbClr val="002060"/>
                </a:solidFill>
                <a:hlinkClick r:id="rId6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6"/>
              </a:rPr>
              <a:t>player.myshared.ru/985115/data/images/img2.png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Аист </a:t>
            </a:r>
            <a:r>
              <a:rPr lang="en-US" sz="1400" dirty="0">
                <a:solidFill>
                  <a:srgbClr val="002060"/>
                </a:solidFill>
                <a:hlinkClick r:id="rId7"/>
              </a:rPr>
              <a:t>https://</a:t>
            </a:r>
            <a:r>
              <a:rPr lang="en-US" sz="1400" dirty="0" smtClean="0">
                <a:solidFill>
                  <a:srgbClr val="002060"/>
                </a:solidFill>
                <a:hlinkClick r:id="rId7"/>
              </a:rPr>
              <a:t>upload.wikimedia.org/wikipedia/commons/thumb/0/09/Cigogne_patte_pos%C3%A9e.svg/400px-Cigogne_patte_pos%C3%A9e.svg.png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Анимация природа </a:t>
            </a:r>
            <a:r>
              <a:rPr lang="en-US" sz="1400" dirty="0">
                <a:solidFill>
                  <a:srgbClr val="002060"/>
                </a:solidFill>
                <a:hlinkClick r:id="rId8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8"/>
              </a:rPr>
              <a:t>www.playcast.ru/uploads/2014/08/24/9610248.gif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Плакат «Береги природу!» </a:t>
            </a:r>
            <a:r>
              <a:rPr lang="en-US" sz="1400" dirty="0">
                <a:solidFill>
                  <a:srgbClr val="002060"/>
                </a:solidFill>
                <a:hlinkClick r:id="rId9"/>
              </a:rPr>
              <a:t>http://tvoykonkurs.ru/wp-content/uploads/2014/06/%D0%BF%D0%BB%D0%B0%D0%BA%D0%B0%D1%821-%D0%91%D0%B5%D1%80%D0%B5%D0%B3%D0%B8%D1%82%D0%B5-%</a:t>
            </a:r>
            <a:r>
              <a:rPr lang="en-US" sz="1400" dirty="0" smtClean="0">
                <a:solidFill>
                  <a:srgbClr val="002060"/>
                </a:solidFill>
                <a:hlinkClick r:id="rId9"/>
              </a:rPr>
              <a:t>D0%BF%D1%80%D0%B8%D1%80%D0%BE%D0%B4%D1%83-500x360.jpg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Анимация лебедь </a:t>
            </a:r>
            <a:r>
              <a:rPr lang="en-US" sz="1400" dirty="0">
                <a:solidFill>
                  <a:srgbClr val="002060"/>
                </a:solidFill>
                <a:hlinkClick r:id="rId10"/>
              </a:rPr>
              <a:t>http://</a:t>
            </a:r>
            <a:r>
              <a:rPr lang="en-US" sz="1400" dirty="0" smtClean="0">
                <a:solidFill>
                  <a:srgbClr val="002060"/>
                </a:solidFill>
                <a:hlinkClick r:id="rId10"/>
              </a:rPr>
              <a:t>www.playcast.ru/uploads/2015/03/16/12666558.gif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45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Визитная карточка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628800"/>
            <a:ext cx="4762500" cy="4333875"/>
          </a:xfrm>
          <a:prstGeom prst="rect">
            <a:avLst/>
          </a:prstGeo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082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24744"/>
            <a:ext cx="72305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Русский язык </a:t>
            </a:r>
            <a:endParaRPr lang="ru-RU" sz="2400" b="1" dirty="0"/>
          </a:p>
          <a:p>
            <a:pPr marL="457200" indent="-457200">
              <a:buAutoNum type="arabicPeriod"/>
            </a:pPr>
            <a:r>
              <a:rPr lang="ru-RU" sz="2400" b="1" dirty="0" smtClean="0"/>
              <a:t>Часть </a:t>
            </a:r>
            <a:r>
              <a:rPr lang="ru-RU" sz="2400" b="1" dirty="0"/>
              <a:t>речи, которая обозначает </a:t>
            </a:r>
            <a:r>
              <a:rPr lang="ru-RU" sz="2400" b="1" dirty="0" smtClean="0"/>
              <a:t>предмет</a:t>
            </a:r>
          </a:p>
          <a:p>
            <a:r>
              <a:rPr lang="ru-RU" sz="2400" b="1" dirty="0" smtClean="0"/>
              <a:t>2.  Какого </a:t>
            </a:r>
            <a:r>
              <a:rPr lang="ru-RU" sz="2400" b="1" dirty="0"/>
              <a:t>рода слово «дичь»? </a:t>
            </a:r>
            <a:endParaRPr lang="ru-RU" sz="2400" b="1" i="1" dirty="0" smtClean="0"/>
          </a:p>
          <a:p>
            <a:r>
              <a:rPr lang="ru-RU" sz="2400" b="1" dirty="0" smtClean="0"/>
              <a:t>3.  </a:t>
            </a:r>
            <a:r>
              <a:rPr lang="ru-RU" sz="2400" b="1" dirty="0"/>
              <a:t>Изменяемая часть слова. </a:t>
            </a:r>
          </a:p>
          <a:p>
            <a:r>
              <a:rPr lang="ru-RU" sz="2400" b="1" dirty="0"/>
              <a:t>4. Грамматическая основа предложения. </a:t>
            </a:r>
            <a:endParaRPr lang="ru-RU" sz="2400" b="1" i="1" dirty="0" smtClean="0"/>
          </a:p>
          <a:p>
            <a:r>
              <a:rPr lang="ru-RU" sz="2400" b="1" dirty="0" smtClean="0"/>
              <a:t>5</a:t>
            </a:r>
            <a:r>
              <a:rPr lang="ru-RU" sz="2400" b="1" dirty="0"/>
              <a:t>. Что означает в русском языке выражение «бить баклуши»? </a:t>
            </a:r>
            <a:endParaRPr lang="ru-RU" sz="2400" b="1" dirty="0" smtClean="0"/>
          </a:p>
          <a:p>
            <a:r>
              <a:rPr lang="ru-RU" sz="2400" b="1" dirty="0" smtClean="0"/>
              <a:t>6</a:t>
            </a:r>
            <a:r>
              <a:rPr lang="ru-RU" sz="2400" b="1" dirty="0"/>
              <a:t>. Я, ты, он, она, мы – это… </a:t>
            </a:r>
            <a:endParaRPr lang="ru-RU" sz="2400" b="1" dirty="0" smtClean="0"/>
          </a:p>
          <a:p>
            <a:r>
              <a:rPr lang="ru-RU" sz="2400" b="1" dirty="0" smtClean="0"/>
              <a:t>7</a:t>
            </a:r>
            <a:r>
              <a:rPr lang="ru-RU" sz="2400" b="1" dirty="0"/>
              <a:t>. Назовите антоним к слову «горячий». </a:t>
            </a:r>
            <a:endParaRPr lang="ru-RU" sz="2400" b="1" i="1" dirty="0"/>
          </a:p>
          <a:p>
            <a:r>
              <a:rPr lang="ru-RU" sz="2400" b="1" dirty="0" smtClean="0"/>
              <a:t>8</a:t>
            </a:r>
            <a:r>
              <a:rPr lang="ru-RU" sz="2400" b="1" dirty="0"/>
              <a:t>. Падеж существительного в словосочетании «увидел сестру». </a:t>
            </a:r>
          </a:p>
          <a:p>
            <a:r>
              <a:rPr lang="ru-RU" sz="2400" b="1" dirty="0"/>
              <a:t>9. К какому склонению относится существительное «молодость»? </a:t>
            </a:r>
            <a:endParaRPr lang="ru-RU" sz="2400" b="1" i="1" dirty="0"/>
          </a:p>
          <a:p>
            <a:r>
              <a:rPr lang="ru-RU" sz="2400" b="1" dirty="0" smtClean="0"/>
              <a:t>10</a:t>
            </a:r>
            <a:r>
              <a:rPr lang="ru-RU" sz="2400" b="1" dirty="0"/>
              <a:t>. Части, на которые делится слово при произношении. </a:t>
            </a:r>
            <a:r>
              <a:rPr lang="ru-RU" sz="2400" b="1" i="1" dirty="0"/>
              <a:t>(Слоги)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4904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751344"/>
            <a:ext cx="63367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Чтение </a:t>
            </a:r>
            <a:endParaRPr lang="ru-RU" sz="2000" b="1" dirty="0"/>
          </a:p>
          <a:p>
            <a:pPr marL="342900" indent="-342900">
              <a:buAutoNum type="arabicPeriod"/>
            </a:pPr>
            <a:r>
              <a:rPr lang="ru-RU" sz="2400" b="1" dirty="0" smtClean="0"/>
              <a:t>Кто </a:t>
            </a:r>
            <a:r>
              <a:rPr lang="ru-RU" sz="2400" b="1" dirty="0"/>
              <a:t>автор сказки «Конек-горбунок</a:t>
            </a:r>
            <a:r>
              <a:rPr lang="ru-RU" sz="2400" b="1" dirty="0" smtClean="0"/>
              <a:t>»? 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Пантера </a:t>
            </a:r>
            <a:r>
              <a:rPr lang="ru-RU" sz="2400" b="1" dirty="0"/>
              <a:t>из сказки «</a:t>
            </a:r>
            <a:r>
              <a:rPr lang="ru-RU" sz="2400" b="1" dirty="0" err="1"/>
              <a:t>Маугли</a:t>
            </a:r>
            <a:r>
              <a:rPr lang="ru-RU" sz="2400" b="1" dirty="0" smtClean="0"/>
              <a:t>».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3. Кто разбил золотое яичко? </a:t>
            </a:r>
            <a:endParaRPr lang="ru-RU" sz="2400" b="1" dirty="0" smtClean="0"/>
          </a:p>
          <a:p>
            <a:r>
              <a:rPr lang="ru-RU" sz="2400" b="1" dirty="0" smtClean="0"/>
              <a:t>4</a:t>
            </a:r>
            <a:r>
              <a:rPr lang="ru-RU" sz="2400" b="1" dirty="0"/>
              <a:t>. Назовите фамилию: Федор Иванович… </a:t>
            </a:r>
            <a:endParaRPr lang="ru-RU" sz="2400" b="1" i="1" dirty="0"/>
          </a:p>
          <a:p>
            <a:r>
              <a:rPr lang="ru-RU" sz="2400" b="1" dirty="0" smtClean="0"/>
              <a:t>5</a:t>
            </a:r>
            <a:r>
              <a:rPr lang="ru-RU" sz="2400" b="1" dirty="0"/>
              <a:t>. Автор стихотворения «Дары Терека</a:t>
            </a:r>
            <a:r>
              <a:rPr lang="ru-RU" sz="2400" b="1" dirty="0" smtClean="0"/>
              <a:t>».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6. Автор «Сказки о попе и работнике его </a:t>
            </a:r>
            <a:r>
              <a:rPr lang="ru-RU" sz="2400" b="1" dirty="0" err="1"/>
              <a:t>Балде</a:t>
            </a:r>
            <a:r>
              <a:rPr lang="ru-RU" sz="2400" b="1" dirty="0"/>
              <a:t>». 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7. Былинный герой из города Мурома. 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8. Мальчик с ледяным сердцем. 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9. Он перехитрил 40 разбойников. </a:t>
            </a:r>
          </a:p>
          <a:p>
            <a:r>
              <a:rPr lang="ru-RU" sz="2400" b="1" dirty="0"/>
              <a:t>10. Мужчина, использовавший сковороду и перчатки, как наряд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36929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5120090"/>
            <a:ext cx="4572000" cy="15049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1600" y="889844"/>
            <a:ext cx="65882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Arial"/>
                <a:ea typeface="Calibri"/>
              </a:rPr>
              <a:t>Математика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1. Прямоугольник с равными сторонами.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2. Сколько килограммов в одном центнере?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3. Как называется результат умножения?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4. При умножении любого числа на ноль получается… </a:t>
            </a:r>
            <a:r>
              <a:rPr lang="ru-RU" sz="2400" b="1" i="1" dirty="0" smtClean="0">
                <a:solidFill>
                  <a:srgbClr val="000000"/>
                </a:solidFill>
                <a:latin typeface="Arial"/>
                <a:ea typeface="Calibri"/>
              </a:rPr>
              <a:t>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5. Сколько метров в одном километре?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6. Сколько часов в одних сутках?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7. Наибольшее трехзначное число.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8. Сколько аров в одном гектаре?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9. Как называются числа, которые делятся на 2? </a:t>
            </a:r>
            <a:endParaRPr lang="ru-RU" sz="2400" b="1" dirty="0">
              <a:solidFill>
                <a:srgbClr val="000000"/>
              </a:solidFill>
              <a:latin typeface="Tahoma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Arial"/>
                <a:ea typeface="Calibri"/>
              </a:rPr>
              <a:t>10. Часть прямой, которая имеет и начало, и конец. </a:t>
            </a:r>
            <a:endParaRPr lang="ru-RU" sz="2400" b="1" dirty="0">
              <a:solidFill>
                <a:srgbClr val="000000"/>
              </a:solidFill>
              <a:effectLst/>
              <a:latin typeface="Tahoma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231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09120"/>
            <a:ext cx="2658675" cy="25523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1028343"/>
            <a:ext cx="64087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Окружающий мир </a:t>
            </a:r>
            <a:endParaRPr lang="ru-RU" sz="2400" b="1" dirty="0"/>
          </a:p>
          <a:p>
            <a:r>
              <a:rPr lang="ru-RU" sz="2400" b="1" dirty="0"/>
              <a:t>1. Название одного из заповедников на Арктике. </a:t>
            </a:r>
          </a:p>
          <a:p>
            <a:r>
              <a:rPr lang="ru-RU" sz="2400" b="1" dirty="0"/>
              <a:t>2. Самая маленькая птичка на Земле. 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3. Самые высокая гора России. </a:t>
            </a:r>
          </a:p>
          <a:p>
            <a:r>
              <a:rPr lang="ru-RU" sz="2400" b="1" dirty="0"/>
              <a:t>4. Дикая лесная свинья. </a:t>
            </a:r>
            <a:r>
              <a:rPr lang="ru-RU" sz="2400" b="1" i="1" dirty="0" smtClean="0"/>
              <a:t> </a:t>
            </a:r>
            <a:endParaRPr lang="ru-RU" sz="2400" b="1" dirty="0"/>
          </a:p>
          <a:p>
            <a:r>
              <a:rPr lang="ru-RU" sz="2400" b="1" dirty="0"/>
              <a:t>5. Самый теплый океан. </a:t>
            </a:r>
          </a:p>
          <a:p>
            <a:r>
              <a:rPr lang="ru-RU" sz="2400" b="1" dirty="0"/>
              <a:t>6. Какой зверь считается хозяином леса? </a:t>
            </a:r>
          </a:p>
          <a:p>
            <a:r>
              <a:rPr lang="ru-RU" sz="2400" b="1" dirty="0"/>
              <a:t>7. Чем дышат рыбы? </a:t>
            </a:r>
          </a:p>
          <a:p>
            <a:r>
              <a:rPr lang="ru-RU" sz="2400" b="1" dirty="0"/>
              <a:t>8. Какая птица выводит птенцов зимой? </a:t>
            </a:r>
          </a:p>
          <a:p>
            <a:r>
              <a:rPr lang="ru-RU" sz="2400" b="1" dirty="0"/>
              <a:t>9. Самая большая планета Солнечной системы </a:t>
            </a:r>
          </a:p>
          <a:p>
            <a:r>
              <a:rPr lang="ru-RU" sz="2400" b="1" dirty="0"/>
              <a:t>10. Это животное изображено на эмблеме Всемирного фонда дикой природы. </a:t>
            </a:r>
          </a:p>
        </p:txBody>
      </p:sp>
      <p:sp>
        <p:nvSpPr>
          <p:cNvPr id="5" name="Выгнутая влево стрелка 4">
            <a:hlinkClick r:id="rId4" action="ppaction://hlinksldjump"/>
          </p:cNvPr>
          <p:cNvSpPr/>
          <p:nvPr/>
        </p:nvSpPr>
        <p:spPr>
          <a:xfrm>
            <a:off x="6300192" y="6139845"/>
            <a:ext cx="936104" cy="60152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80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8546"/>
            <a:ext cx="8229600" cy="11381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Планеты Солнечной системы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8053" y="5168993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Меркурий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539552" y="2060848"/>
            <a:ext cx="5423567" cy="1728192"/>
          </a:xfrm>
          <a:prstGeom prst="wedgeEllipseCallout">
            <a:avLst>
              <a:gd name="adj1" fmla="val 78378"/>
              <a:gd name="adj2" fmla="val -98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Самая маленькая планета в Солнечной системе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3356992"/>
            <a:ext cx="2857500" cy="2857500"/>
          </a:xfrm>
          <a:prstGeom prst="rect">
            <a:avLst/>
          </a:prstGeom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14072" y="6139845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545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1061</TotalTime>
  <Words>1524</Words>
  <Application>Microsoft Office PowerPoint</Application>
  <PresentationFormat>Экран (4:3)</PresentationFormat>
  <Paragraphs>752</Paragraphs>
  <Slides>39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Трек</vt:lpstr>
      <vt:lpstr>Презентация PowerPoint</vt:lpstr>
      <vt:lpstr>Презентация PowerPoint</vt:lpstr>
      <vt:lpstr>Конкурсы</vt:lpstr>
      <vt:lpstr>Визитная карточка</vt:lpstr>
      <vt:lpstr>РАЗМИНКА</vt:lpstr>
      <vt:lpstr>РАЗМИНКА</vt:lpstr>
      <vt:lpstr>РАЗМИНКА</vt:lpstr>
      <vt:lpstr>РАЗМИНКА</vt:lpstr>
      <vt:lpstr>Планеты Солнечной системы</vt:lpstr>
      <vt:lpstr>Планеты Солнечной системы</vt:lpstr>
      <vt:lpstr>Планеты Солнечной системы</vt:lpstr>
      <vt:lpstr>Планеты Солнечной системы</vt:lpstr>
      <vt:lpstr>Планеты Солнечной системы</vt:lpstr>
      <vt:lpstr>Природные зоны</vt:lpstr>
      <vt:lpstr>Природные зоны</vt:lpstr>
      <vt:lpstr>Природные зоны</vt:lpstr>
      <vt:lpstr>Природные зоны</vt:lpstr>
      <vt:lpstr>Природные зоны</vt:lpstr>
      <vt:lpstr>ФОТОГЛАЗ</vt:lpstr>
      <vt:lpstr>МОЗАИКА</vt:lpstr>
      <vt:lpstr>МОЗАИКА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В.М. Васнецов «Богатыри»</vt:lpstr>
      <vt:lpstr>В.М.Васнецов «Алёнушка»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104</cp:revision>
  <dcterms:created xsi:type="dcterms:W3CDTF">2015-09-22T06:49:21Z</dcterms:created>
  <dcterms:modified xsi:type="dcterms:W3CDTF">2021-12-06T21:12:42Z</dcterms:modified>
</cp:coreProperties>
</file>