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1" r:id="rId9"/>
    <p:sldId id="272" r:id="rId10"/>
    <p:sldId id="258" r:id="rId11"/>
    <p:sldId id="273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666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C16FE-BAD7-4E6B-98D4-D0FAE85B3AC8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CD958-E3E4-44C4-96D0-BC597CB1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56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CD958-E3E4-44C4-96D0-BC597CB1F64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8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shutterstock_1115233553.png"/>
          <p:cNvPicPr>
            <a:picLocks noChangeAspect="1"/>
          </p:cNvPicPr>
          <p:nvPr userDrawn="1"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214282" y="142858"/>
            <a:ext cx="4000528" cy="4000528"/>
          </a:xfrm>
          <a:prstGeom prst="rect">
            <a:avLst/>
          </a:prstGeom>
        </p:spPr>
      </p:pic>
      <p:pic>
        <p:nvPicPr>
          <p:cNvPr id="9" name="Рисунок 8" descr="happy-children-reading-a-imaginative-book_23-2147533259.png"/>
          <p:cNvPicPr>
            <a:picLocks noChangeAspect="1"/>
          </p:cNvPicPr>
          <p:nvPr userDrawn="1"/>
        </p:nvPicPr>
        <p:blipFill>
          <a:blip r:embed="rId3">
            <a:lum contrast="20000"/>
          </a:blip>
          <a:srcRect l="3704" r="7407" b="9114"/>
          <a:stretch>
            <a:fillRect/>
          </a:stretch>
        </p:blipFill>
        <p:spPr>
          <a:xfrm>
            <a:off x="500034" y="1285866"/>
            <a:ext cx="3357586" cy="3427536"/>
          </a:xfrm>
          <a:prstGeom prst="rect">
            <a:avLst/>
          </a:prstGeom>
        </p:spPr>
      </p:pic>
      <p:pic>
        <p:nvPicPr>
          <p:cNvPr id="12312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 flipH="1">
            <a:off x="4499970" y="4143386"/>
            <a:ext cx="4644029" cy="1000114"/>
          </a:xfrm>
          <a:prstGeom prst="rect">
            <a:avLst/>
          </a:prstGeom>
          <a:noFill/>
        </p:spPr>
      </p:pic>
      <p:pic>
        <p:nvPicPr>
          <p:cNvPr id="34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>
            <a:off x="0" y="4143386"/>
            <a:ext cx="4644029" cy="1000114"/>
          </a:xfrm>
          <a:prstGeom prst="rect">
            <a:avLst/>
          </a:prstGeom>
          <a:noFill/>
        </p:spPr>
      </p:pic>
      <p:pic>
        <p:nvPicPr>
          <p:cNvPr id="35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 rot="5400000" flipH="1">
            <a:off x="-1821957" y="1964816"/>
            <a:ext cx="4644029" cy="1000114"/>
          </a:xfrm>
          <a:prstGeom prst="rect">
            <a:avLst/>
          </a:prstGeom>
          <a:noFill/>
        </p:spPr>
      </p:pic>
      <p:pic>
        <p:nvPicPr>
          <p:cNvPr id="36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 rot="16200000" flipH="1">
            <a:off x="6321929" y="2179130"/>
            <a:ext cx="4644029" cy="1000114"/>
          </a:xfrm>
          <a:prstGeom prst="rect">
            <a:avLst/>
          </a:prstGeom>
          <a:noFill/>
        </p:spPr>
      </p:pic>
      <p:pic>
        <p:nvPicPr>
          <p:cNvPr id="37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 rot="10800000" flipH="1">
            <a:off x="0" y="0"/>
            <a:ext cx="4644029" cy="1000114"/>
          </a:xfrm>
          <a:prstGeom prst="rect">
            <a:avLst/>
          </a:prstGeom>
          <a:noFill/>
        </p:spPr>
      </p:pic>
      <p:pic>
        <p:nvPicPr>
          <p:cNvPr id="38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-10000"/>
          </a:blip>
          <a:srcRect b="43999"/>
          <a:stretch>
            <a:fillRect/>
          </a:stretch>
        </p:blipFill>
        <p:spPr bwMode="auto">
          <a:xfrm rot="10800000">
            <a:off x="4499971" y="0"/>
            <a:ext cx="4644029" cy="100011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6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BB2E9E4-ACA1-42E5-BD08-FF4E68376E2A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59C3222-26DE-4E98-ADC1-3D441C7BBC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BB2E9E4-ACA1-42E5-BD08-FF4E68376E2A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59C3222-26DE-4E98-ADC1-3D441C7BBC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 flipH="1">
            <a:off x="0" y="0"/>
            <a:ext cx="4644029" cy="1000114"/>
          </a:xfrm>
          <a:prstGeom prst="rect">
            <a:avLst/>
          </a:prstGeom>
          <a:noFill/>
        </p:spPr>
      </p:pic>
      <p:pic>
        <p:nvPicPr>
          <p:cNvPr id="8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>
            <a:off x="4499971" y="0"/>
            <a:ext cx="4644029" cy="1000114"/>
          </a:xfrm>
          <a:prstGeom prst="rect">
            <a:avLst/>
          </a:prstGeom>
          <a:noFill/>
        </p:spPr>
      </p:pic>
      <p:pic>
        <p:nvPicPr>
          <p:cNvPr id="9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5400000" flipH="1">
            <a:off x="-1821957" y="1964816"/>
            <a:ext cx="4644029" cy="1000114"/>
          </a:xfrm>
          <a:prstGeom prst="rect">
            <a:avLst/>
          </a:prstGeom>
          <a:noFill/>
        </p:spPr>
      </p:pic>
      <p:pic>
        <p:nvPicPr>
          <p:cNvPr id="10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6200000" flipH="1">
            <a:off x="6321929" y="2179130"/>
            <a:ext cx="4644029" cy="1000114"/>
          </a:xfrm>
          <a:prstGeom prst="rect">
            <a:avLst/>
          </a:prstGeom>
          <a:noFill/>
        </p:spPr>
      </p:pic>
      <p:pic>
        <p:nvPicPr>
          <p:cNvPr id="11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>
            <a:off x="0" y="4143386"/>
            <a:ext cx="4644029" cy="1000114"/>
          </a:xfrm>
          <a:prstGeom prst="rect">
            <a:avLst/>
          </a:prstGeom>
          <a:noFill/>
        </p:spPr>
      </p:pic>
      <p:pic>
        <p:nvPicPr>
          <p:cNvPr id="12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flipH="1">
            <a:off x="4499970" y="4143386"/>
            <a:ext cx="4644029" cy="1000114"/>
          </a:xfrm>
          <a:prstGeom prst="rect">
            <a:avLst/>
          </a:prstGeom>
          <a:noFill/>
        </p:spPr>
      </p:pic>
      <p:pic>
        <p:nvPicPr>
          <p:cNvPr id="13" name="Рисунок 12" descr="happy-children-reading-a-imaginative-book_23-2147533259.png"/>
          <p:cNvPicPr>
            <a:picLocks noChangeAspect="1"/>
          </p:cNvPicPr>
          <p:nvPr userDrawn="1"/>
        </p:nvPicPr>
        <p:blipFill>
          <a:blip r:embed="rId3">
            <a:lum contrast="20000"/>
          </a:blip>
          <a:srcRect l="3704" r="7407" b="9114"/>
          <a:stretch>
            <a:fillRect/>
          </a:stretch>
        </p:blipFill>
        <p:spPr>
          <a:xfrm>
            <a:off x="7069414" y="2786064"/>
            <a:ext cx="2074586" cy="2117807"/>
          </a:xfrm>
          <a:prstGeom prst="rect">
            <a:avLst/>
          </a:prstGeom>
        </p:spPr>
      </p:pic>
      <p:pic>
        <p:nvPicPr>
          <p:cNvPr id="14" name="Рисунок 13" descr="happy-children-reading-a-imaginative-book_23-2147533259.png"/>
          <p:cNvPicPr>
            <a:picLocks noChangeAspect="1"/>
          </p:cNvPicPr>
          <p:nvPr userDrawn="1"/>
        </p:nvPicPr>
        <p:blipFill>
          <a:blip r:embed="rId3">
            <a:lum contrast="20000"/>
          </a:blip>
          <a:srcRect l="3704" r="7407" b="9114"/>
          <a:stretch>
            <a:fillRect/>
          </a:stretch>
        </p:blipFill>
        <p:spPr>
          <a:xfrm flipH="1">
            <a:off x="0" y="2786064"/>
            <a:ext cx="2074586" cy="2117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flipH="1">
            <a:off x="4499970" y="4143386"/>
            <a:ext cx="4644029" cy="1000114"/>
          </a:xfrm>
          <a:prstGeom prst="rect">
            <a:avLst/>
          </a:prstGeom>
          <a:noFill/>
        </p:spPr>
      </p:pic>
      <p:pic>
        <p:nvPicPr>
          <p:cNvPr id="9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5400000" flipH="1">
            <a:off x="-1821957" y="1964816"/>
            <a:ext cx="4644029" cy="1000114"/>
          </a:xfrm>
          <a:prstGeom prst="rect">
            <a:avLst/>
          </a:prstGeom>
          <a:noFill/>
        </p:spPr>
      </p:pic>
      <p:pic>
        <p:nvPicPr>
          <p:cNvPr id="10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 flipH="1">
            <a:off x="0" y="0"/>
            <a:ext cx="4644029" cy="1000114"/>
          </a:xfrm>
          <a:prstGeom prst="rect">
            <a:avLst/>
          </a:prstGeom>
          <a:noFill/>
        </p:spPr>
      </p:pic>
      <p:pic>
        <p:nvPicPr>
          <p:cNvPr id="11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>
            <a:off x="4499971" y="0"/>
            <a:ext cx="4644029" cy="1000114"/>
          </a:xfrm>
          <a:prstGeom prst="rect">
            <a:avLst/>
          </a:prstGeom>
          <a:noFill/>
        </p:spPr>
      </p:pic>
      <p:pic>
        <p:nvPicPr>
          <p:cNvPr id="12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6200000" flipH="1">
            <a:off x="6321929" y="2179130"/>
            <a:ext cx="4644029" cy="1000114"/>
          </a:xfrm>
          <a:prstGeom prst="rect">
            <a:avLst/>
          </a:prstGeom>
          <a:noFill/>
        </p:spPr>
      </p:pic>
      <p:pic>
        <p:nvPicPr>
          <p:cNvPr id="13" name="Рисунок 12" descr="shutterstock_1115233553.png"/>
          <p:cNvPicPr>
            <a:picLocks noChangeAspect="1"/>
          </p:cNvPicPr>
          <p:nvPr userDrawn="1"/>
        </p:nvPicPr>
        <p:blipFill>
          <a:blip r:embed="rId3">
            <a:lum bright="10000"/>
          </a:blip>
          <a:srcRect l="50909" t="-1"/>
          <a:stretch>
            <a:fillRect/>
          </a:stretch>
        </p:blipFill>
        <p:spPr>
          <a:xfrm>
            <a:off x="-2" y="-240744"/>
            <a:ext cx="2643175" cy="5384244"/>
          </a:xfrm>
          <a:prstGeom prst="rect">
            <a:avLst/>
          </a:prstGeom>
        </p:spPr>
      </p:pic>
      <p:pic>
        <p:nvPicPr>
          <p:cNvPr id="14" name="Рисунок 13" descr="happy-children-reading-a-imaginative-book_23-2147533259.png"/>
          <p:cNvPicPr>
            <a:picLocks noChangeAspect="1"/>
          </p:cNvPicPr>
          <p:nvPr userDrawn="1"/>
        </p:nvPicPr>
        <p:blipFill>
          <a:blip r:embed="rId4">
            <a:lum contrast="20000"/>
          </a:blip>
          <a:srcRect l="3704" r="7407" b="9114"/>
          <a:stretch>
            <a:fillRect/>
          </a:stretch>
        </p:blipFill>
        <p:spPr>
          <a:xfrm flipH="1">
            <a:off x="0" y="2143122"/>
            <a:ext cx="2705864" cy="2762237"/>
          </a:xfrm>
          <a:prstGeom prst="rect">
            <a:avLst/>
          </a:prstGeom>
        </p:spPr>
      </p:pic>
      <p:pic>
        <p:nvPicPr>
          <p:cNvPr id="8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>
            <a:off x="0" y="4143386"/>
            <a:ext cx="4644029" cy="100011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6200000" flipH="1">
            <a:off x="6321929" y="2179130"/>
            <a:ext cx="4644029" cy="1000114"/>
          </a:xfrm>
          <a:prstGeom prst="rect">
            <a:avLst/>
          </a:prstGeom>
          <a:noFill/>
        </p:spPr>
      </p:pic>
      <p:pic>
        <p:nvPicPr>
          <p:cNvPr id="9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flipH="1">
            <a:off x="4499970" y="4143386"/>
            <a:ext cx="4644029" cy="1000114"/>
          </a:xfrm>
          <a:prstGeom prst="rect">
            <a:avLst/>
          </a:prstGeom>
          <a:noFill/>
        </p:spPr>
      </p:pic>
      <p:pic>
        <p:nvPicPr>
          <p:cNvPr id="10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>
            <a:off x="0" y="4143386"/>
            <a:ext cx="4644029" cy="1000114"/>
          </a:xfrm>
          <a:prstGeom prst="rect">
            <a:avLst/>
          </a:prstGeom>
          <a:noFill/>
        </p:spPr>
      </p:pic>
      <p:pic>
        <p:nvPicPr>
          <p:cNvPr id="11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5400000" flipH="1">
            <a:off x="-1821957" y="1964816"/>
            <a:ext cx="4644029" cy="1000114"/>
          </a:xfrm>
          <a:prstGeom prst="rect">
            <a:avLst/>
          </a:prstGeom>
          <a:noFill/>
        </p:spPr>
      </p:pic>
      <p:pic>
        <p:nvPicPr>
          <p:cNvPr id="12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 flipH="1">
            <a:off x="0" y="0"/>
            <a:ext cx="4644029" cy="1000114"/>
          </a:xfrm>
          <a:prstGeom prst="rect">
            <a:avLst/>
          </a:prstGeom>
          <a:noFill/>
        </p:spPr>
      </p:pic>
      <p:pic>
        <p:nvPicPr>
          <p:cNvPr id="13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>
            <a:off x="4499971" y="0"/>
            <a:ext cx="4644029" cy="100011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5400000" flipH="1">
            <a:off x="-2017912" y="2017911"/>
            <a:ext cx="5143500" cy="1107677"/>
          </a:xfrm>
          <a:prstGeom prst="rect">
            <a:avLst/>
          </a:prstGeom>
          <a:noFill/>
        </p:spPr>
      </p:pic>
      <p:pic>
        <p:nvPicPr>
          <p:cNvPr id="11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5400000" flipH="1" flipV="1">
            <a:off x="6018411" y="2017911"/>
            <a:ext cx="5143502" cy="110767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 rot="10800000">
            <a:off x="5572132" y="0"/>
            <a:ext cx="3317140" cy="714362"/>
          </a:xfrm>
          <a:prstGeom prst="rect">
            <a:avLst/>
          </a:prstGeom>
          <a:noFill/>
        </p:spPr>
      </p:pic>
      <p:pic>
        <p:nvPicPr>
          <p:cNvPr id="7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3" cstate="print">
            <a:lum contrast="-10000"/>
          </a:blip>
          <a:srcRect b="43999"/>
          <a:stretch>
            <a:fillRect/>
          </a:stretch>
        </p:blipFill>
        <p:spPr bwMode="auto">
          <a:xfrm rot="5400000" flipV="1">
            <a:off x="7041427" y="1357443"/>
            <a:ext cx="3460016" cy="745131"/>
          </a:xfrm>
          <a:prstGeom prst="rect">
            <a:avLst/>
          </a:prstGeom>
          <a:noFill/>
        </p:spPr>
      </p:pic>
      <p:pic>
        <p:nvPicPr>
          <p:cNvPr id="10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 b="43999"/>
          <a:stretch>
            <a:fillRect/>
          </a:stretch>
        </p:blipFill>
        <p:spPr bwMode="auto">
          <a:xfrm>
            <a:off x="254728" y="4429138"/>
            <a:ext cx="3317140" cy="714362"/>
          </a:xfrm>
          <a:prstGeom prst="rect">
            <a:avLst/>
          </a:prstGeom>
          <a:noFill/>
        </p:spPr>
      </p:pic>
      <p:pic>
        <p:nvPicPr>
          <p:cNvPr id="11" name="Picture 24" descr="http://img-fotki.yandex.ru/get/6101/16969765.224/0_8eba4_2ea295c4_orig.png"/>
          <p:cNvPicPr>
            <a:picLocks noChangeAspect="1" noChangeArrowheads="1"/>
          </p:cNvPicPr>
          <p:nvPr userDrawn="1"/>
        </p:nvPicPr>
        <p:blipFill>
          <a:blip r:embed="rId3" cstate="print">
            <a:lum contrast="-10000"/>
          </a:blip>
          <a:srcRect b="43999"/>
          <a:stretch>
            <a:fillRect/>
          </a:stretch>
        </p:blipFill>
        <p:spPr bwMode="auto">
          <a:xfrm rot="16200000" flipV="1">
            <a:off x="-1357443" y="3040926"/>
            <a:ext cx="3460016" cy="74513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-fon-dlya-sayta.jpg"/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8669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BB2E9E4-ACA1-42E5-BD08-FF4E68376E2A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59C3222-26DE-4E98-ADC1-3D441C7BBC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BB2E9E4-ACA1-42E5-BD08-FF4E68376E2A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59C3222-26DE-4E98-ADC1-3D441C7BBC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-fon-dlya-sayta.jpg"/>
          <p:cNvPicPr>
            <a:picLocks noChangeAspect="1"/>
          </p:cNvPicPr>
          <p:nvPr userDrawn="1"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file:///D:\Documents\&#1059;&#1063;&#1048;&#1058;&#1045;&#1051;&#1068;&#1057;&#1050;&#1048;&#1045;%20&#1060;&#1048;&#1064;&#1045;&#1063;&#1050;&#1048;\&#1046;&#1080;&#1074;&#1072;&#1103;%20&#1082;&#1083;&#1072;&#1089;&#1089;&#1080;&#1082;&#1072;%20&#1048;&#1044;&#1045;&#1048;\&#1057;&#1094;&#1077;&#1085;&#1072;&#1088;&#1080;&#1081;%20&#1084;&#1086;&#1081;\&#1041;&#1072;&#1073;&#1072;%20&#1071;&#1075;&#1072;%20&#1087;&#1080;&#1096;&#1077;&#1090;\&#1041;&#1091;&#1082;&#1090;&#1088;&#1077;&#1081;&#1083;&#1077;&#1088;%20&#1085;&#1072;%20&#1082;&#1085;&#1080;&#1075;&#1091;%20&#1041;&#1072;&#1073;&#1072;%20&#1071;&#1075;&#1072;%20&#1087;&#1080;&#1096;&#1077;&#1090;.mp4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r="18243" b="37132"/>
          <a:stretch/>
        </p:blipFill>
        <p:spPr>
          <a:xfrm>
            <a:off x="7070007" y="3579862"/>
            <a:ext cx="2032968" cy="1386115"/>
          </a:xfrm>
          <a:prstGeom prst="ellipse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995936" y="627534"/>
            <a:ext cx="3600400" cy="1452180"/>
          </a:xfrm>
          <a:prstGeom prst="round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47864" y="3566967"/>
            <a:ext cx="3518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2013 - 2020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3995936" y="2180070"/>
            <a:ext cx="3816424" cy="128654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2675" t="8000" r="34250" b="9401"/>
          <a:stretch/>
        </p:blipFill>
        <p:spPr>
          <a:xfrm>
            <a:off x="4760660" y="555526"/>
            <a:ext cx="2101657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3463" t="8000" r="34250" b="9401"/>
          <a:stretch/>
        </p:blipFill>
        <p:spPr>
          <a:xfrm>
            <a:off x="7115908" y="195486"/>
            <a:ext cx="1872208" cy="26941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2675" t="6601" r="34250" b="9400"/>
          <a:stretch/>
        </p:blipFill>
        <p:spPr>
          <a:xfrm>
            <a:off x="5868144" y="1868067"/>
            <a:ext cx="2016224" cy="2880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9620" y="627534"/>
            <a:ext cx="34884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Итоги конкурса будут подведены 25 февраля</a:t>
            </a:r>
            <a:endParaRPr lang="ru-RU" sz="32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3177277"/>
            <a:ext cx="511256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Отдельную благодарность получат ребята за рекламу книг «Читающий человечек»</a:t>
            </a:r>
            <a:endParaRPr lang="ru-RU" sz="28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995936" y="627534"/>
            <a:ext cx="3600400" cy="1452180"/>
          </a:xfrm>
          <a:prstGeom prst="round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3995936" y="2180070"/>
            <a:ext cx="3816424" cy="1286540"/>
          </a:xfrm>
          <a:prstGeom prst="round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7864" y="3512687"/>
            <a:ext cx="5198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 новых встреч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22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481273"/>
            <a:ext cx="4392488" cy="14641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67494"/>
            <a:ext cx="2193032" cy="2905767"/>
          </a:xfrm>
          <a:prstGeom prst="round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Ирина </a:t>
            </a:r>
            <a:r>
              <a:rPr lang="ru-RU" sz="4800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Кубанцева</a:t>
            </a:r>
            <a:endParaRPr lang="ru-RU" sz="48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12160" y="3291830"/>
            <a:ext cx="2952328" cy="1728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«Повесть о Папе и Маме»</a:t>
            </a:r>
          </a:p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«Жила-была Девочка»</a:t>
            </a:r>
          </a:p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«Девчонки-Мальчишки»</a:t>
            </a:r>
          </a:p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«Пашка»</a:t>
            </a:r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7900" y="859991"/>
            <a:ext cx="3744416" cy="25922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Произведения посвящены жизни людей в годы Великой Отечественной войны. Рассказы, новеллы, повести наполнены переживаниями и волнениями ребят-подростков, ставших свидетелями страшных событий. </a:t>
            </a:r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59387"/>
            <a:ext cx="2952750" cy="2181225"/>
          </a:xfrm>
          <a:prstGeom prst="round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9867" y="875696"/>
            <a:ext cx="28982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«Повесть о Папе и Маме»</a:t>
            </a:r>
            <a:endParaRPr lang="ru-RU" sz="40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86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Михаил Пришвин</a:t>
            </a:r>
            <a:endParaRPr lang="ru-RU" sz="48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257530"/>
            <a:ext cx="1872208" cy="13304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Знаток русской природы, певец её красоты</a:t>
            </a:r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0"/>
          <a:stretch/>
        </p:blipFill>
        <p:spPr>
          <a:xfrm>
            <a:off x="2555776" y="770544"/>
            <a:ext cx="6321325" cy="42289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68" y="756057"/>
            <a:ext cx="1946292" cy="239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9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5486"/>
            <a:ext cx="8034713" cy="4519526"/>
          </a:xfrm>
          <a:prstGeom prst="round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" t="9400" r="8560" b="8001"/>
          <a:stretch/>
        </p:blipFill>
        <p:spPr>
          <a:xfrm>
            <a:off x="6876256" y="1930879"/>
            <a:ext cx="2094334" cy="308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6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Ирина Краева</a:t>
            </a:r>
            <a:endParaRPr lang="ru-RU" sz="4800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699542"/>
            <a:ext cx="5472608" cy="41044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Лауреат Международной литературной премии имени Владислава Крапивина (2007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Л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ауреат 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Международного литературного конкурса «Согласование времён» (2012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) 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лауреат ежегодного 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конкурса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«Новая 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детская книга»(2013), лауреат Российской литературной премии имени Александра Грина(2015)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0"/>
          <a:stretch/>
        </p:blipFill>
        <p:spPr>
          <a:xfrm>
            <a:off x="6012160" y="843558"/>
            <a:ext cx="2978145" cy="353617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6021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Ирина Краева</a:t>
            </a:r>
            <a:endParaRPr lang="ru-RU" sz="4800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9392" y="1587054"/>
            <a:ext cx="2808312" cy="31449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</a:t>
            </a:r>
            <a:r>
              <a:rPr lang="ru-RU" sz="2400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Колямба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, </a:t>
            </a:r>
            <a:endParaRPr lang="ru-RU" sz="2400" dirty="0" smtClean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  <a:p>
            <a:pPr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«Внук 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Одежды Петровны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» </a:t>
            </a:r>
          </a:p>
          <a:p>
            <a:pPr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Чаепитие с пяткой</a:t>
            </a: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» </a:t>
            </a:r>
          </a:p>
          <a:p>
            <a:pPr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</a:t>
            </a:r>
            <a:r>
              <a:rPr lang="ru-RU" sz="24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Тим и Дан или Тайна разбитой коленки»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27534"/>
            <a:ext cx="5640525" cy="424847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23528" y="773599"/>
            <a:ext cx="2473332" cy="646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76213" algn="l"/>
              </a:tabLst>
            </a:pPr>
            <a:r>
              <a:rPr lang="ru-RU" sz="24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Автор книг</a:t>
            </a:r>
            <a:endParaRPr lang="ru-RU" sz="2400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49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Ирина Краева</a:t>
            </a:r>
            <a:endParaRPr lang="ru-RU" sz="4800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735066"/>
            <a:ext cx="4032448" cy="39759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tabLst>
                <a:tab pos="176213" algn="l"/>
              </a:tabLst>
            </a:pP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Автор правдиво и глубоко рассказывает о том, с чем каждому из нас приходилось сталкиваться в эту, казалось бы, райскую пору: первые радости и первая любовь, первое знакомство с далёкими краями и первая встреча со смертью. Осознание того, что есть беда и что есть счастье, - не это ли главное испытание нашей жизни? </a:t>
            </a:r>
            <a:endParaRPr lang="ru-RU" sz="2000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52526"/>
            <a:ext cx="3158091" cy="436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Мария </a:t>
            </a:r>
            <a:r>
              <a:rPr lang="ru-RU" sz="4800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Парр</a:t>
            </a:r>
            <a:endParaRPr lang="ru-RU" sz="4800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756057"/>
            <a:ext cx="3637096" cy="41764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tabLst>
                <a:tab pos="176213" algn="l"/>
              </a:tabLst>
            </a:pP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Д</a:t>
            </a: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етская </a:t>
            </a: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норвежская писательница, лауреат премии Общества поддержки и развития новонорвежского языка "</a:t>
            </a:r>
            <a:r>
              <a:rPr lang="ru-RU" sz="2000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Норегс</a:t>
            </a: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ru-RU" sz="2000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Моллаг</a:t>
            </a: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" "За детскую литературу на норвежском". Ее произведения детям о детях литературные критики сравнивают с творчеством </a:t>
            </a:r>
            <a:r>
              <a:rPr lang="ru-RU" sz="2000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Астрид</a:t>
            </a: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 Линдгрен.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55526"/>
            <a:ext cx="4485117" cy="3363838"/>
          </a:xfrm>
          <a:prstGeom prst="round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364088" y="3986913"/>
            <a:ext cx="3024336" cy="11315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76213" algn="l"/>
              </a:tabLst>
            </a:pP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«Вафельное сердце» </a:t>
            </a:r>
          </a:p>
          <a:p>
            <a:pPr algn="ctr">
              <a:tabLst>
                <a:tab pos="176213" algn="l"/>
              </a:tabLst>
            </a:pP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«Тоня </a:t>
            </a:r>
            <a:r>
              <a:rPr lang="ru-RU" sz="2000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Глиммердал</a:t>
            </a:r>
            <a:r>
              <a:rPr lang="ru-RU" sz="2000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" </a:t>
            </a: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 </a:t>
            </a:r>
          </a:p>
          <a:p>
            <a:pPr algn="ctr">
              <a:tabLst>
                <a:tab pos="176213" algn="l"/>
              </a:tabLst>
            </a:pPr>
            <a:r>
              <a:rPr lang="ru-RU" sz="2000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«Вратарь и море»</a:t>
            </a:r>
            <a:endParaRPr lang="ru-RU" sz="2000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1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-74940"/>
            <a:ext cx="5544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Мария </a:t>
            </a:r>
            <a:r>
              <a:rPr lang="ru-RU" sz="4800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Парр</a:t>
            </a:r>
            <a:endParaRPr lang="ru-RU" sz="4800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756057"/>
            <a:ext cx="4680520" cy="39759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tabLst>
                <a:tab pos="176213" algn="l"/>
              </a:tabLst>
            </a:pPr>
            <a:r>
              <a:rPr lang="ru-RU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В год из жизни двух маленьких жителей бухты Щепки-Матильды - девятилетнего </a:t>
            </a:r>
            <a:r>
              <a:rPr lang="ru-RU" dirty="0" err="1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Трилле</a:t>
            </a:r>
            <a:r>
              <a:rPr lang="ru-RU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, от лица которого ведется повествование, и его соседки и одноклассницы Лены - вмещается немыслимо много событий и приключений - забавных, трогательных, опасных... Идиллическое житье-бытье на норвежском хуторе нарушается - но не разрушается - драматическими обстоятельствами. Но дружба, конечно же, оказывается сильнее</a:t>
            </a:r>
            <a:r>
              <a:rPr lang="ru-RU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!</a:t>
            </a:r>
          </a:p>
          <a:p>
            <a:pPr algn="ctr">
              <a:tabLst>
                <a:tab pos="176213" algn="l"/>
              </a:tabLst>
            </a:pPr>
            <a:r>
              <a:rPr lang="ru-RU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</a:rPr>
              <a:t>А при чём вафельное сердце? Прочитайте и узнаете!</a:t>
            </a:r>
            <a:endParaRPr lang="ru-RU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49204"/>
            <a:ext cx="2997200" cy="422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3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340</Words>
  <Application>Microsoft Office PowerPoint</Application>
  <PresentationFormat>Экран (16:9)</PresentationFormat>
  <Paragraphs>34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Смага Елена</cp:lastModifiedBy>
  <cp:revision>29</cp:revision>
  <dcterms:created xsi:type="dcterms:W3CDTF">2017-01-04T13:52:31Z</dcterms:created>
  <dcterms:modified xsi:type="dcterms:W3CDTF">2020-02-18T09:09:50Z</dcterms:modified>
</cp:coreProperties>
</file>